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9" r:id="rId4"/>
    <p:sldId id="281" r:id="rId5"/>
    <p:sldId id="282" r:id="rId6"/>
    <p:sldId id="283" r:id="rId7"/>
    <p:sldId id="291" r:id="rId8"/>
    <p:sldId id="261" r:id="rId9"/>
    <p:sldId id="285" r:id="rId10"/>
    <p:sldId id="286" r:id="rId11"/>
    <p:sldId id="287" r:id="rId12"/>
    <p:sldId id="292" r:id="rId13"/>
    <p:sldId id="288" r:id="rId14"/>
    <p:sldId id="28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ED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 varScale="1">
        <p:scale>
          <a:sx n="108" d="100"/>
          <a:sy n="108" d="100"/>
        </p:scale>
        <p:origin x="172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680874\Documents\ELENA\LAVORO_ELENA\SCUOLA%20da%2028_08_08\INVALSI\risultati%20INVALSI%20as%202018_19\7A_Punteggi_Generali_Italiano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680874\Documents\ELENA\LAVORO_ELENA\SCUOLA%20da%2028_08_08\INVALSI\risultati%20INVALSI%20as%202018_19\7B_Punteggi_Generali_Matematica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680874\Documents\ELENA\LAVORO_ELENA\SCUOLA%20da%2028_08_08\INVALSI\risultati%20INVALSI%20as%202018_19\7C_Punteggi_Generali_Inglese_Reading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680874\Documents\ELENA\LAVORO_ELENA\SCUOLA%20da%2028_08_08\INVALSI\risultati%20INVALSI%20as%202018_19\7D_Punteggi_Generali_Inglese_Listening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680874\Documents\ELENA\LAVORO_ELENA\SCUOLA%20da%2028_08_08\INVALSI\risultati%20INVALSI%20as%202018_19\1A_Distribuzione_Livelli_Italiano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680874\Documents\ELENA\LAVORO_ELENA\SCUOLA%20da%2028_08_08\INVALSI\risultati%20INVALSI%20as%202018_19\1B_Distribuzione_Livelli_Matematica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680874\Documents\ELENA\LAVORO_ELENA\SCUOLA%20da%2028_08_08\INVALSI\risultati%20INVALSI%20as%202018_19\1C_Distribuzione_Livelli_Inglese_Reading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680874\Documents\ELENA\LAVORO_ELENA\SCUOLA%20da%2028_08_08\INVALSI\risultati%20INVALSI%20as%202018_19\1D_Distribuzione_Livelli_Inglese_Listening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Foglio1!$C$1</c:f>
              <c:strCache>
                <c:ptCount val="1"/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1EEE-428A-A586-550B8E54259F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1EEE-428A-A586-550B8E54259F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2-1EEE-428A-A586-550B8E54259F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1EEE-428A-A586-550B8E54259F}"/>
              </c:ext>
            </c:extLst>
          </c:dPt>
          <c:cat>
            <c:strRef>
              <c:f>Foglio1!$B$2:$B$5</c:f>
              <c:strCache>
                <c:ptCount val="4"/>
                <c:pt idx="0">
                  <c:v>ATMM003004</c:v>
                </c:pt>
                <c:pt idx="1">
                  <c:v>Piemonte</c:v>
                </c:pt>
                <c:pt idx="2">
                  <c:v>Nord Ovest</c:v>
                </c:pt>
                <c:pt idx="3">
                  <c:v>Italia</c:v>
                </c:pt>
              </c:strCache>
            </c:strRef>
          </c:cat>
          <c:val>
            <c:numRef>
              <c:f>Foglio1!$C$2:$C$5</c:f>
              <c:numCache>
                <c:formatCode>0</c:formatCode>
                <c:ptCount val="4"/>
                <c:pt idx="0" formatCode="General">
                  <c:v>217.7</c:v>
                </c:pt>
                <c:pt idx="1">
                  <c:v>203.3</c:v>
                </c:pt>
                <c:pt idx="2">
                  <c:v>203</c:v>
                </c:pt>
                <c:pt idx="3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EE-428A-A586-550B8E5425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2619008"/>
        <c:axId val="82699008"/>
        <c:axId val="0"/>
      </c:bar3DChart>
      <c:catAx>
        <c:axId val="82619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2699008"/>
        <c:crosses val="autoZero"/>
        <c:auto val="1"/>
        <c:lblAlgn val="ctr"/>
        <c:lblOffset val="100"/>
        <c:noMultiLvlLbl val="0"/>
      </c:catAx>
      <c:valAx>
        <c:axId val="82699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26190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Foglio1!$C$2</c:f>
              <c:strCache>
                <c:ptCount val="1"/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341A-4D15-8BEC-BD5D101ADE0F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341A-4D15-8BEC-BD5D101ADE0F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2-341A-4D15-8BEC-BD5D101ADE0F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341A-4D15-8BEC-BD5D101ADE0F}"/>
              </c:ext>
            </c:extLst>
          </c:dPt>
          <c:cat>
            <c:strRef>
              <c:f>Foglio1!$B$3:$B$6</c:f>
              <c:strCache>
                <c:ptCount val="4"/>
                <c:pt idx="0">
                  <c:v>ATMM003004</c:v>
                </c:pt>
                <c:pt idx="1">
                  <c:v>Piemonte</c:v>
                </c:pt>
                <c:pt idx="2">
                  <c:v>Nord Ovest</c:v>
                </c:pt>
                <c:pt idx="3">
                  <c:v>Italia</c:v>
                </c:pt>
              </c:strCache>
            </c:strRef>
          </c:cat>
          <c:val>
            <c:numRef>
              <c:f>Foglio1!$C$3:$C$6</c:f>
              <c:numCache>
                <c:formatCode>0</c:formatCode>
                <c:ptCount val="4"/>
                <c:pt idx="0" formatCode="General">
                  <c:v>217</c:v>
                </c:pt>
                <c:pt idx="1">
                  <c:v>204</c:v>
                </c:pt>
                <c:pt idx="2">
                  <c:v>207</c:v>
                </c:pt>
                <c:pt idx="3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1A-4D15-8BEC-BD5D101AD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2458880"/>
        <c:axId val="82494976"/>
        <c:axId val="0"/>
      </c:bar3DChart>
      <c:catAx>
        <c:axId val="82458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2494976"/>
        <c:crosses val="autoZero"/>
        <c:auto val="1"/>
        <c:lblAlgn val="ctr"/>
        <c:lblOffset val="100"/>
        <c:noMultiLvlLbl val="0"/>
      </c:catAx>
      <c:valAx>
        <c:axId val="82494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24588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[7C_Punteggi_Generali_Inglese_Reading.xls]Foglio1!$C$2</c:f>
              <c:strCache>
                <c:ptCount val="1"/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ED11-486F-B58C-3485B1584BE2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ED11-486F-B58C-3485B1584BE2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2-ED11-486F-B58C-3485B1584BE2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ED11-486F-B58C-3485B1584BE2}"/>
              </c:ext>
            </c:extLst>
          </c:dPt>
          <c:cat>
            <c:strRef>
              <c:f>[7C_Punteggi_Generali_Inglese_Reading.xls]Foglio1!$B$3:$B$6</c:f>
              <c:strCache>
                <c:ptCount val="4"/>
                <c:pt idx="0">
                  <c:v>ATMM003004</c:v>
                </c:pt>
                <c:pt idx="1">
                  <c:v>Piemonte</c:v>
                </c:pt>
                <c:pt idx="2">
                  <c:v>Nord Ovest</c:v>
                </c:pt>
                <c:pt idx="3">
                  <c:v>Italia</c:v>
                </c:pt>
              </c:strCache>
            </c:strRef>
          </c:cat>
          <c:val>
            <c:numRef>
              <c:f>[7C_Punteggi_Generali_Inglese_Reading.xls]Foglio1!$C$3:$C$6</c:f>
              <c:numCache>
                <c:formatCode>0</c:formatCode>
                <c:ptCount val="4"/>
                <c:pt idx="0" formatCode="General">
                  <c:v>227.6</c:v>
                </c:pt>
                <c:pt idx="1">
                  <c:v>208</c:v>
                </c:pt>
                <c:pt idx="2">
                  <c:v>210</c:v>
                </c:pt>
                <c:pt idx="3">
                  <c:v>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11-486F-B58C-3485B1584B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076992"/>
        <c:axId val="76714368"/>
        <c:axId val="0"/>
      </c:bar3DChart>
      <c:catAx>
        <c:axId val="61076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6714368"/>
        <c:crosses val="autoZero"/>
        <c:auto val="1"/>
        <c:lblAlgn val="ctr"/>
        <c:lblOffset val="100"/>
        <c:noMultiLvlLbl val="0"/>
      </c:catAx>
      <c:valAx>
        <c:axId val="76714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10769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[7D_Punteggi_Generali_Inglese_Listening.xls]Foglio1!$D$2</c:f>
              <c:strCache>
                <c:ptCount val="1"/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1737-4D17-AAE7-1167E498D66B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1737-4D17-AAE7-1167E498D66B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2-1737-4D17-AAE7-1167E498D66B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1737-4D17-AAE7-1167E498D66B}"/>
              </c:ext>
            </c:extLst>
          </c:dPt>
          <c:cat>
            <c:strRef>
              <c:f>[7D_Punteggi_Generali_Inglese_Listening.xls]Foglio1!$C$3:$C$6</c:f>
              <c:strCache>
                <c:ptCount val="4"/>
                <c:pt idx="0">
                  <c:v>ATMM003004</c:v>
                </c:pt>
                <c:pt idx="1">
                  <c:v>Piemonte</c:v>
                </c:pt>
                <c:pt idx="2">
                  <c:v>Nord Ovest</c:v>
                </c:pt>
                <c:pt idx="3">
                  <c:v>ITA</c:v>
                </c:pt>
              </c:strCache>
            </c:strRef>
          </c:cat>
          <c:val>
            <c:numRef>
              <c:f>[7D_Punteggi_Generali_Inglese_Listening.xls]Foglio1!$D$3:$D$6</c:f>
              <c:numCache>
                <c:formatCode>0</c:formatCode>
                <c:ptCount val="4"/>
                <c:pt idx="0">
                  <c:v>224</c:v>
                </c:pt>
                <c:pt idx="1">
                  <c:v>206</c:v>
                </c:pt>
                <c:pt idx="2">
                  <c:v>209</c:v>
                </c:pt>
                <c:pt idx="3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737-4D17-AAE7-1167E498D6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5292288"/>
        <c:axId val="57758464"/>
        <c:axId val="0"/>
      </c:bar3DChart>
      <c:catAx>
        <c:axId val="55292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7758464"/>
        <c:crosses val="autoZero"/>
        <c:auto val="1"/>
        <c:lblAlgn val="ctr"/>
        <c:lblOffset val="100"/>
        <c:noMultiLvlLbl val="0"/>
      </c:catAx>
      <c:valAx>
        <c:axId val="5775846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552922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Foglio1!$B$3</c:f>
              <c:strCache>
                <c:ptCount val="1"/>
                <c:pt idx="0">
                  <c:v>ATMM003004</c:v>
                </c:pt>
              </c:strCache>
            </c:strRef>
          </c:tx>
          <c:invertIfNegative val="0"/>
          <c:cat>
            <c:strRef>
              <c:f>Foglio1!$C$2:$G$2</c:f>
              <c:strCache>
                <c:ptCount val="5"/>
                <c:pt idx="0">
                  <c:v>LIVELLO1</c:v>
                </c:pt>
                <c:pt idx="1">
                  <c:v>LIVELLO2</c:v>
                </c:pt>
                <c:pt idx="2">
                  <c:v>LIVELLO3</c:v>
                </c:pt>
                <c:pt idx="3">
                  <c:v>LIVELLO4</c:v>
                </c:pt>
                <c:pt idx="4">
                  <c:v>LIVELLO5</c:v>
                </c:pt>
              </c:strCache>
            </c:strRef>
          </c:cat>
          <c:val>
            <c:numRef>
              <c:f>Foglio1!$C$3:$G$3</c:f>
              <c:numCache>
                <c:formatCode>0.00%</c:formatCode>
                <c:ptCount val="5"/>
                <c:pt idx="0">
                  <c:v>0.06</c:v>
                </c:pt>
                <c:pt idx="1">
                  <c:v>0.13400000000000001</c:v>
                </c:pt>
                <c:pt idx="2">
                  <c:v>0.24199999999999999</c:v>
                </c:pt>
                <c:pt idx="3">
                  <c:v>0.33400000000000002</c:v>
                </c:pt>
                <c:pt idx="4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14-4485-BFD6-F7A3099E0580}"/>
            </c:ext>
          </c:extLst>
        </c:ser>
        <c:ser>
          <c:idx val="1"/>
          <c:order val="1"/>
          <c:tx>
            <c:strRef>
              <c:f>Foglio1!$B$4</c:f>
              <c:strCache>
                <c:ptCount val="1"/>
                <c:pt idx="0">
                  <c:v>Piemonte</c:v>
                </c:pt>
              </c:strCache>
            </c:strRef>
          </c:tx>
          <c:invertIfNegative val="0"/>
          <c:cat>
            <c:strRef>
              <c:f>Foglio1!$C$2:$G$2</c:f>
              <c:strCache>
                <c:ptCount val="5"/>
                <c:pt idx="0">
                  <c:v>LIVELLO1</c:v>
                </c:pt>
                <c:pt idx="1">
                  <c:v>LIVELLO2</c:v>
                </c:pt>
                <c:pt idx="2">
                  <c:v>LIVELLO3</c:v>
                </c:pt>
                <c:pt idx="3">
                  <c:v>LIVELLO4</c:v>
                </c:pt>
                <c:pt idx="4">
                  <c:v>LIVELLO5</c:v>
                </c:pt>
              </c:strCache>
            </c:strRef>
          </c:cat>
          <c:val>
            <c:numRef>
              <c:f>Foglio1!$C$4:$G$4</c:f>
              <c:numCache>
                <c:formatCode>0.00%</c:formatCode>
                <c:ptCount val="5"/>
                <c:pt idx="0">
                  <c:v>9.1999999999999998E-2</c:v>
                </c:pt>
                <c:pt idx="1">
                  <c:v>0.219</c:v>
                </c:pt>
                <c:pt idx="2">
                  <c:v>0.32600000000000001</c:v>
                </c:pt>
                <c:pt idx="3">
                  <c:v>0.24299999999999999</c:v>
                </c:pt>
                <c:pt idx="4">
                  <c:v>0.121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14-4485-BFD6-F7A3099E0580}"/>
            </c:ext>
          </c:extLst>
        </c:ser>
        <c:ser>
          <c:idx val="2"/>
          <c:order val="2"/>
          <c:tx>
            <c:strRef>
              <c:f>Foglio1!$B$5</c:f>
              <c:strCache>
                <c:ptCount val="1"/>
                <c:pt idx="0">
                  <c:v>Nord ovest</c:v>
                </c:pt>
              </c:strCache>
            </c:strRef>
          </c:tx>
          <c:invertIfNegative val="0"/>
          <c:cat>
            <c:strRef>
              <c:f>Foglio1!$C$2:$G$2</c:f>
              <c:strCache>
                <c:ptCount val="5"/>
                <c:pt idx="0">
                  <c:v>LIVELLO1</c:v>
                </c:pt>
                <c:pt idx="1">
                  <c:v>LIVELLO2</c:v>
                </c:pt>
                <c:pt idx="2">
                  <c:v>LIVELLO3</c:v>
                </c:pt>
                <c:pt idx="3">
                  <c:v>LIVELLO4</c:v>
                </c:pt>
                <c:pt idx="4">
                  <c:v>LIVELLO5</c:v>
                </c:pt>
              </c:strCache>
            </c:strRef>
          </c:cat>
          <c:val>
            <c:numRef>
              <c:f>Foglio1!$C$5:$G$5</c:f>
              <c:numCache>
                <c:formatCode>0.00%</c:formatCode>
                <c:ptCount val="5"/>
                <c:pt idx="0">
                  <c:v>9.9000000000000005E-2</c:v>
                </c:pt>
                <c:pt idx="1">
                  <c:v>0.19800000000000001</c:v>
                </c:pt>
                <c:pt idx="2">
                  <c:v>0.32300000000000001</c:v>
                </c:pt>
                <c:pt idx="3">
                  <c:v>0.25600000000000001</c:v>
                </c:pt>
                <c:pt idx="4">
                  <c:v>0.123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14-4485-BFD6-F7A3099E0580}"/>
            </c:ext>
          </c:extLst>
        </c:ser>
        <c:ser>
          <c:idx val="3"/>
          <c:order val="3"/>
          <c:tx>
            <c:strRef>
              <c:f>Foglio1!$B$6</c:f>
              <c:strCache>
                <c:ptCount val="1"/>
                <c:pt idx="0">
                  <c:v>Italia</c:v>
                </c:pt>
              </c:strCache>
            </c:strRef>
          </c:tx>
          <c:invertIfNegative val="0"/>
          <c:cat>
            <c:strRef>
              <c:f>Foglio1!$C$2:$G$2</c:f>
              <c:strCache>
                <c:ptCount val="5"/>
                <c:pt idx="0">
                  <c:v>LIVELLO1</c:v>
                </c:pt>
                <c:pt idx="1">
                  <c:v>LIVELLO2</c:v>
                </c:pt>
                <c:pt idx="2">
                  <c:v>LIVELLO3</c:v>
                </c:pt>
                <c:pt idx="3">
                  <c:v>LIVELLO4</c:v>
                </c:pt>
                <c:pt idx="4">
                  <c:v>LIVELLO5</c:v>
                </c:pt>
              </c:strCache>
            </c:strRef>
          </c:cat>
          <c:val>
            <c:numRef>
              <c:f>Foglio1!$C$6:$G$6</c:f>
              <c:numCache>
                <c:formatCode>0.00%</c:formatCode>
                <c:ptCount val="5"/>
                <c:pt idx="0">
                  <c:v>0.128</c:v>
                </c:pt>
                <c:pt idx="1">
                  <c:v>0.216</c:v>
                </c:pt>
                <c:pt idx="2">
                  <c:v>0.312</c:v>
                </c:pt>
                <c:pt idx="3">
                  <c:v>0.23599999999999999</c:v>
                </c:pt>
                <c:pt idx="4">
                  <c:v>0.108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14-4485-BFD6-F7A3099E05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9855488"/>
        <c:axId val="113520000"/>
        <c:axId val="0"/>
      </c:bar3DChart>
      <c:catAx>
        <c:axId val="109855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3520000"/>
        <c:crosses val="autoZero"/>
        <c:auto val="1"/>
        <c:lblAlgn val="ctr"/>
        <c:lblOffset val="100"/>
        <c:noMultiLvlLbl val="0"/>
      </c:catAx>
      <c:valAx>
        <c:axId val="1135200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098554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[1B_Distribuzione_Livelli_Matematica.xls]Foglio1!$B$3</c:f>
              <c:strCache>
                <c:ptCount val="1"/>
                <c:pt idx="0">
                  <c:v>ATMM003004</c:v>
                </c:pt>
              </c:strCache>
            </c:strRef>
          </c:tx>
          <c:invertIfNegative val="0"/>
          <c:val>
            <c:numRef>
              <c:f>[1B_Distribuzione_Livelli_Matematica.xls]Foglio1!$C$3:$G$3</c:f>
              <c:numCache>
                <c:formatCode>0.00%</c:formatCode>
                <c:ptCount val="5"/>
                <c:pt idx="0">
                  <c:v>6.6000000000000003E-2</c:v>
                </c:pt>
                <c:pt idx="1">
                  <c:v>0.18500000000000003</c:v>
                </c:pt>
                <c:pt idx="2">
                  <c:v>0.22700000000000001</c:v>
                </c:pt>
                <c:pt idx="3">
                  <c:v>0.24200000000000002</c:v>
                </c:pt>
                <c:pt idx="4">
                  <c:v>0.28100000000000008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24-42FA-B262-EEC7C7434CA9}"/>
            </c:ext>
          </c:extLst>
        </c:ser>
        <c:ser>
          <c:idx val="1"/>
          <c:order val="1"/>
          <c:tx>
            <c:strRef>
              <c:f>[1B_Distribuzione_Livelli_Matematica.xls]Foglio1!$B$4</c:f>
              <c:strCache>
                <c:ptCount val="1"/>
                <c:pt idx="0">
                  <c:v>Piemonte</c:v>
                </c:pt>
              </c:strCache>
            </c:strRef>
          </c:tx>
          <c:invertIfNegative val="0"/>
          <c:val>
            <c:numRef>
              <c:f>[1B_Distribuzione_Livelli_Matematica.xls]Foglio1!$C$4:$G$4</c:f>
              <c:numCache>
                <c:formatCode>0.00%</c:formatCode>
                <c:ptCount val="5"/>
                <c:pt idx="0">
                  <c:v>0.126</c:v>
                </c:pt>
                <c:pt idx="1">
                  <c:v>0.222</c:v>
                </c:pt>
                <c:pt idx="2">
                  <c:v>0.26500000000000001</c:v>
                </c:pt>
                <c:pt idx="3">
                  <c:v>0.19600000000000001</c:v>
                </c:pt>
                <c:pt idx="4">
                  <c:v>0.192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24-42FA-B262-EEC7C7434CA9}"/>
            </c:ext>
          </c:extLst>
        </c:ser>
        <c:ser>
          <c:idx val="2"/>
          <c:order val="2"/>
          <c:tx>
            <c:strRef>
              <c:f>[1B_Distribuzione_Livelli_Matematica.xls]Foglio1!$B$5</c:f>
              <c:strCache>
                <c:ptCount val="1"/>
                <c:pt idx="0">
                  <c:v>Nord ovest</c:v>
                </c:pt>
              </c:strCache>
            </c:strRef>
          </c:tx>
          <c:invertIfNegative val="0"/>
          <c:val>
            <c:numRef>
              <c:f>[1B_Distribuzione_Livelli_Matematica.xls]Foglio1!$C$5:$G$5</c:f>
              <c:numCache>
                <c:formatCode>0.00%</c:formatCode>
                <c:ptCount val="5"/>
                <c:pt idx="0">
                  <c:v>0.113</c:v>
                </c:pt>
                <c:pt idx="1">
                  <c:v>0.20600000000000002</c:v>
                </c:pt>
                <c:pt idx="2">
                  <c:v>0.27</c:v>
                </c:pt>
                <c:pt idx="3">
                  <c:v>0.19900000000000001</c:v>
                </c:pt>
                <c:pt idx="4">
                  <c:v>0.21200000000000002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24-42FA-B262-EEC7C7434CA9}"/>
            </c:ext>
          </c:extLst>
        </c:ser>
        <c:ser>
          <c:idx val="3"/>
          <c:order val="3"/>
          <c:tx>
            <c:strRef>
              <c:f>[1B_Distribuzione_Livelli_Matematica.xls]Foglio1!$B$6</c:f>
              <c:strCache>
                <c:ptCount val="1"/>
                <c:pt idx="0">
                  <c:v>Italia</c:v>
                </c:pt>
              </c:strCache>
            </c:strRef>
          </c:tx>
          <c:invertIfNegative val="0"/>
          <c:val>
            <c:numRef>
              <c:f>[1B_Distribuzione_Livelli_Matematica.xls]Foglio1!$C$6:$G$6</c:f>
              <c:numCache>
                <c:formatCode>0.00%</c:formatCode>
                <c:ptCount val="5"/>
                <c:pt idx="0">
                  <c:v>0.16</c:v>
                </c:pt>
                <c:pt idx="1">
                  <c:v>0.22700000000000001</c:v>
                </c:pt>
                <c:pt idx="2">
                  <c:v>0.25700000000000001</c:v>
                </c:pt>
                <c:pt idx="3">
                  <c:v>0.18700000000000003</c:v>
                </c:pt>
                <c:pt idx="4">
                  <c:v>0.16900000000000001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24-42FA-B262-EEC7C7434C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013312"/>
        <c:axId val="114156288"/>
        <c:axId val="0"/>
      </c:bar3DChart>
      <c:catAx>
        <c:axId val="114013312"/>
        <c:scaling>
          <c:orientation val="minMax"/>
        </c:scaling>
        <c:delete val="0"/>
        <c:axPos val="b"/>
        <c:majorTickMark val="out"/>
        <c:minorTickMark val="none"/>
        <c:tickLblPos val="nextTo"/>
        <c:crossAx val="114156288"/>
        <c:crosses val="autoZero"/>
        <c:auto val="1"/>
        <c:lblAlgn val="ctr"/>
        <c:lblOffset val="100"/>
        <c:noMultiLvlLbl val="0"/>
      </c:catAx>
      <c:valAx>
        <c:axId val="11415628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140133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Foglio1!$C$2:$C$3</c:f>
              <c:strCache>
                <c:ptCount val="1"/>
                <c:pt idx="0">
                  <c:v>pre-A1</c:v>
                </c:pt>
              </c:strCache>
            </c:strRef>
          </c:tx>
          <c:invertIfNegative val="0"/>
          <c:cat>
            <c:strRef>
              <c:f>Foglio1!$B$4:$B$7</c:f>
              <c:strCache>
                <c:ptCount val="4"/>
                <c:pt idx="0">
                  <c:v>ATMM003004</c:v>
                </c:pt>
                <c:pt idx="1">
                  <c:v>Piemonte</c:v>
                </c:pt>
                <c:pt idx="2">
                  <c:v>Nord ovest</c:v>
                </c:pt>
                <c:pt idx="3">
                  <c:v>Italia</c:v>
                </c:pt>
              </c:strCache>
            </c:strRef>
          </c:cat>
          <c:val>
            <c:numRef>
              <c:f>Foglio1!$C$4:$C$7</c:f>
              <c:numCache>
                <c:formatCode>0.00%</c:formatCode>
                <c:ptCount val="4"/>
                <c:pt idx="0">
                  <c:v>3.0000000000000001E-3</c:v>
                </c:pt>
                <c:pt idx="1">
                  <c:v>1.6E-2</c:v>
                </c:pt>
                <c:pt idx="2">
                  <c:v>1.7999999999999999E-2</c:v>
                </c:pt>
                <c:pt idx="3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02-423E-AEAB-C5BDEE6571D4}"/>
            </c:ext>
          </c:extLst>
        </c:ser>
        <c:ser>
          <c:idx val="1"/>
          <c:order val="1"/>
          <c:tx>
            <c:strRef>
              <c:f>Foglio1!$D$2:$D$3</c:f>
              <c:strCache>
                <c:ptCount val="1"/>
                <c:pt idx="0">
                  <c:v>A1</c:v>
                </c:pt>
              </c:strCache>
            </c:strRef>
          </c:tx>
          <c:invertIfNegative val="0"/>
          <c:cat>
            <c:strRef>
              <c:f>Foglio1!$B$4:$B$7</c:f>
              <c:strCache>
                <c:ptCount val="4"/>
                <c:pt idx="0">
                  <c:v>ATMM003004</c:v>
                </c:pt>
                <c:pt idx="1">
                  <c:v>Piemonte</c:v>
                </c:pt>
                <c:pt idx="2">
                  <c:v>Nord ovest</c:v>
                </c:pt>
                <c:pt idx="3">
                  <c:v>Italia</c:v>
                </c:pt>
              </c:strCache>
            </c:strRef>
          </c:cat>
          <c:val>
            <c:numRef>
              <c:f>Foglio1!$D$4:$D$7</c:f>
              <c:numCache>
                <c:formatCode>0.00%</c:formatCode>
                <c:ptCount val="4"/>
                <c:pt idx="0">
                  <c:v>7.4999999999999997E-2</c:v>
                </c:pt>
                <c:pt idx="1">
                  <c:v>0.14599999999999999</c:v>
                </c:pt>
                <c:pt idx="2">
                  <c:v>0.14000000000000001</c:v>
                </c:pt>
                <c:pt idx="3">
                  <c:v>0.186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02-423E-AEAB-C5BDEE6571D4}"/>
            </c:ext>
          </c:extLst>
        </c:ser>
        <c:ser>
          <c:idx val="2"/>
          <c:order val="2"/>
          <c:tx>
            <c:strRef>
              <c:f>Foglio1!$E$2:$E$3</c:f>
              <c:strCache>
                <c:ptCount val="1"/>
                <c:pt idx="0">
                  <c:v>A2</c:v>
                </c:pt>
              </c:strCache>
            </c:strRef>
          </c:tx>
          <c:invertIfNegative val="0"/>
          <c:cat>
            <c:strRef>
              <c:f>Foglio1!$B$4:$B$7</c:f>
              <c:strCache>
                <c:ptCount val="4"/>
                <c:pt idx="0">
                  <c:v>ATMM003004</c:v>
                </c:pt>
                <c:pt idx="1">
                  <c:v>Piemonte</c:v>
                </c:pt>
                <c:pt idx="2">
                  <c:v>Nord ovest</c:v>
                </c:pt>
                <c:pt idx="3">
                  <c:v>Italia</c:v>
                </c:pt>
              </c:strCache>
            </c:strRef>
          </c:cat>
          <c:val>
            <c:numRef>
              <c:f>Foglio1!$E$4:$E$7</c:f>
              <c:numCache>
                <c:formatCode>0.00%</c:formatCode>
                <c:ptCount val="4"/>
                <c:pt idx="0">
                  <c:v>0.92200000000000004</c:v>
                </c:pt>
                <c:pt idx="1">
                  <c:v>0.83799999999999997</c:v>
                </c:pt>
                <c:pt idx="2">
                  <c:v>0.84199999999999997</c:v>
                </c:pt>
                <c:pt idx="3">
                  <c:v>0.77600000000000002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02-423E-AEAB-C5BDEE6571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0170240"/>
        <c:axId val="134189824"/>
        <c:axId val="0"/>
      </c:bar3DChart>
      <c:catAx>
        <c:axId val="130170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4189824"/>
        <c:crosses val="autoZero"/>
        <c:auto val="1"/>
        <c:lblAlgn val="ctr"/>
        <c:lblOffset val="100"/>
        <c:noMultiLvlLbl val="0"/>
      </c:catAx>
      <c:valAx>
        <c:axId val="13418982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301702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Foglio1!$C$1:$C$2</c:f>
              <c:strCache>
                <c:ptCount val="1"/>
                <c:pt idx="0">
                  <c:v>pre-A1</c:v>
                </c:pt>
              </c:strCache>
            </c:strRef>
          </c:tx>
          <c:invertIfNegative val="0"/>
          <c:cat>
            <c:strRef>
              <c:f>Foglio1!$B$3:$B$6</c:f>
              <c:strCache>
                <c:ptCount val="4"/>
                <c:pt idx="0">
                  <c:v>ATMM003004</c:v>
                </c:pt>
                <c:pt idx="1">
                  <c:v>Piemonte</c:v>
                </c:pt>
                <c:pt idx="2">
                  <c:v>Nord ovest</c:v>
                </c:pt>
                <c:pt idx="3">
                  <c:v>Italia</c:v>
                </c:pt>
              </c:strCache>
            </c:strRef>
          </c:cat>
          <c:val>
            <c:numRef>
              <c:f>Foglio1!$C$3:$C$6</c:f>
              <c:numCache>
                <c:formatCode>0.00%</c:formatCode>
                <c:ptCount val="4"/>
                <c:pt idx="0">
                  <c:v>3.0000000000000001E-3</c:v>
                </c:pt>
                <c:pt idx="1">
                  <c:v>1.4999999999999999E-2</c:v>
                </c:pt>
                <c:pt idx="2">
                  <c:v>0.01</c:v>
                </c:pt>
                <c:pt idx="3">
                  <c:v>2.5000000000000001E-2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A0-47F1-BC83-68A26529CB1F}"/>
            </c:ext>
          </c:extLst>
        </c:ser>
        <c:ser>
          <c:idx val="1"/>
          <c:order val="1"/>
          <c:tx>
            <c:strRef>
              <c:f>Foglio1!$D$1:$D$2</c:f>
              <c:strCache>
                <c:ptCount val="1"/>
                <c:pt idx="0">
                  <c:v>A1</c:v>
                </c:pt>
              </c:strCache>
            </c:strRef>
          </c:tx>
          <c:invertIfNegative val="0"/>
          <c:cat>
            <c:strRef>
              <c:f>Foglio1!$B$3:$B$6</c:f>
              <c:strCache>
                <c:ptCount val="4"/>
                <c:pt idx="0">
                  <c:v>ATMM003004</c:v>
                </c:pt>
                <c:pt idx="1">
                  <c:v>Piemonte</c:v>
                </c:pt>
                <c:pt idx="2">
                  <c:v>Nord ovest</c:v>
                </c:pt>
                <c:pt idx="3">
                  <c:v>Italia</c:v>
                </c:pt>
              </c:strCache>
            </c:strRef>
          </c:cat>
          <c:val>
            <c:numRef>
              <c:f>Foglio1!$D$3:$D$6</c:f>
              <c:numCache>
                <c:formatCode>0.00%</c:formatCode>
                <c:ptCount val="4"/>
                <c:pt idx="0">
                  <c:v>0.13</c:v>
                </c:pt>
                <c:pt idx="1">
                  <c:v>0.32700000000000001</c:v>
                </c:pt>
                <c:pt idx="2">
                  <c:v>0.29299999999999998</c:v>
                </c:pt>
                <c:pt idx="3">
                  <c:v>0.376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A0-47F1-BC83-68A26529CB1F}"/>
            </c:ext>
          </c:extLst>
        </c:ser>
        <c:ser>
          <c:idx val="2"/>
          <c:order val="2"/>
          <c:tx>
            <c:strRef>
              <c:f>Foglio1!$E$1:$E$2</c:f>
              <c:strCache>
                <c:ptCount val="1"/>
                <c:pt idx="0">
                  <c:v>A2</c:v>
                </c:pt>
              </c:strCache>
            </c:strRef>
          </c:tx>
          <c:invertIfNegative val="0"/>
          <c:cat>
            <c:strRef>
              <c:f>Foglio1!$B$3:$B$6</c:f>
              <c:strCache>
                <c:ptCount val="4"/>
                <c:pt idx="0">
                  <c:v>ATMM003004</c:v>
                </c:pt>
                <c:pt idx="1">
                  <c:v>Piemonte</c:v>
                </c:pt>
                <c:pt idx="2">
                  <c:v>Nord ovest</c:v>
                </c:pt>
                <c:pt idx="3">
                  <c:v>Italia</c:v>
                </c:pt>
              </c:strCache>
            </c:strRef>
          </c:cat>
          <c:val>
            <c:numRef>
              <c:f>Foglio1!$E$3:$E$6</c:f>
              <c:numCache>
                <c:formatCode>0.00%</c:formatCode>
                <c:ptCount val="4"/>
                <c:pt idx="0">
                  <c:v>0.86799999999999999</c:v>
                </c:pt>
                <c:pt idx="1">
                  <c:v>0.65800000000000003</c:v>
                </c:pt>
                <c:pt idx="2">
                  <c:v>0.69699999999999995</c:v>
                </c:pt>
                <c:pt idx="3">
                  <c:v>0.59899999999999998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A0-47F1-BC83-68A26529CB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987840"/>
        <c:axId val="132358528"/>
        <c:axId val="0"/>
      </c:bar3DChart>
      <c:catAx>
        <c:axId val="125987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2358528"/>
        <c:crosses val="autoZero"/>
        <c:auto val="1"/>
        <c:lblAlgn val="ctr"/>
        <c:lblOffset val="100"/>
        <c:noMultiLvlLbl val="0"/>
      </c:catAx>
      <c:valAx>
        <c:axId val="13235852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259878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58E1-5F88-4B92-B663-BAD16825606F}" type="datetimeFigureOut">
              <a:rPr lang="it-IT" smtClean="0"/>
              <a:pPr/>
              <a:t>04/11/2019</a:t>
            </a:fld>
            <a:endParaRPr lang="en-GB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2DD0-A97C-4663-B321-16E0CE208A4E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58E1-5F88-4B92-B663-BAD16825606F}" type="datetimeFigureOut">
              <a:rPr lang="it-IT" smtClean="0"/>
              <a:pPr/>
              <a:t>04/11/2019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2DD0-A97C-4663-B321-16E0CE208A4E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58E1-5F88-4B92-B663-BAD16825606F}" type="datetimeFigureOut">
              <a:rPr lang="it-IT" smtClean="0"/>
              <a:pPr/>
              <a:t>04/11/2019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2DD0-A97C-4663-B321-16E0CE208A4E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58E1-5F88-4B92-B663-BAD16825606F}" type="datetimeFigureOut">
              <a:rPr lang="it-IT" smtClean="0"/>
              <a:pPr/>
              <a:t>04/11/2019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2DD0-A97C-4663-B321-16E0CE208A4E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58E1-5F88-4B92-B663-BAD16825606F}" type="datetimeFigureOut">
              <a:rPr lang="it-IT" smtClean="0"/>
              <a:pPr/>
              <a:t>04/11/2019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2DD0-A97C-4663-B321-16E0CE208A4E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58E1-5F88-4B92-B663-BAD16825606F}" type="datetimeFigureOut">
              <a:rPr lang="it-IT" smtClean="0"/>
              <a:pPr/>
              <a:t>04/11/2019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2DD0-A97C-4663-B321-16E0CE208A4E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58E1-5F88-4B92-B663-BAD16825606F}" type="datetimeFigureOut">
              <a:rPr lang="it-IT" smtClean="0"/>
              <a:pPr/>
              <a:t>04/11/2019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2DD0-A97C-4663-B321-16E0CE208A4E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58E1-5F88-4B92-B663-BAD16825606F}" type="datetimeFigureOut">
              <a:rPr lang="it-IT" smtClean="0"/>
              <a:pPr/>
              <a:t>04/11/2019</a:t>
            </a:fld>
            <a:endParaRPr lang="en-GB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D22DD0-A97C-4663-B321-16E0CE208A4E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58E1-5F88-4B92-B663-BAD16825606F}" type="datetimeFigureOut">
              <a:rPr lang="it-IT" smtClean="0"/>
              <a:pPr/>
              <a:t>04/11/2019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2DD0-A97C-4663-B321-16E0CE208A4E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58E1-5F88-4B92-B663-BAD16825606F}" type="datetimeFigureOut">
              <a:rPr lang="it-IT" smtClean="0"/>
              <a:pPr/>
              <a:t>04/11/2019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AD22DD0-A97C-4663-B321-16E0CE208A4E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83658E1-5F88-4B92-B663-BAD16825606F}" type="datetimeFigureOut">
              <a:rPr lang="it-IT" smtClean="0"/>
              <a:pPr/>
              <a:t>04/11/2019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2DD0-A97C-4663-B321-16E0CE208A4E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83658E1-5F88-4B92-B663-BAD16825606F}" type="datetimeFigureOut">
              <a:rPr lang="it-IT" smtClean="0"/>
              <a:pPr/>
              <a:t>04/11/2019</a:t>
            </a:fld>
            <a:endParaRPr lang="en-GB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AD22DD0-A97C-4663-B321-16E0CE208A4E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000108"/>
            <a:ext cx="7772400" cy="2600343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Rapporto Dati INVALSI ad uso delle famiglie</a:t>
            </a:r>
            <a:br>
              <a:rPr lang="it-IT" dirty="0"/>
            </a:br>
            <a:r>
              <a:rPr lang="it-IT" b="1" dirty="0" err="1"/>
              <a:t>a.s.</a:t>
            </a:r>
            <a:r>
              <a:rPr lang="it-IT" b="1" dirty="0"/>
              <a:t> 2018-2019</a:t>
            </a:r>
            <a:br>
              <a:rPr lang="it-IT" dirty="0"/>
            </a:br>
            <a:br>
              <a:rPr lang="it-IT" dirty="0"/>
            </a:b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8596" y="4000504"/>
            <a:ext cx="6480048" cy="1323972"/>
          </a:xfrm>
        </p:spPr>
        <p:txBody>
          <a:bodyPr>
            <a:normAutofit fontScale="85000" lnSpcReduction="20000"/>
          </a:bodyPr>
          <a:lstStyle/>
          <a:p>
            <a:endParaRPr lang="it-IT" sz="2400" b="1" dirty="0"/>
          </a:p>
          <a:p>
            <a:r>
              <a:rPr lang="it-IT" b="1" dirty="0"/>
              <a:t>Scuola BROFFERIO – ASTI</a:t>
            </a:r>
          </a:p>
          <a:p>
            <a:endParaRPr lang="it-IT" b="1" dirty="0"/>
          </a:p>
          <a:p>
            <a:r>
              <a:rPr lang="it-IT" b="1" dirty="0"/>
              <a:t>A cura della responsabile gruppo INVALSI </a:t>
            </a:r>
          </a:p>
          <a:p>
            <a:r>
              <a:rPr lang="it-IT" b="1" dirty="0" err="1"/>
              <a:t>Gasverde</a:t>
            </a:r>
            <a:r>
              <a:rPr lang="it-IT" b="1" dirty="0"/>
              <a:t> Elena </a:t>
            </a:r>
          </a:p>
          <a:p>
            <a:endParaRPr lang="it-IT" b="1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725470"/>
          </a:xfrm>
        </p:spPr>
        <p:txBody>
          <a:bodyPr>
            <a:normAutofit fontScale="90000"/>
          </a:bodyPr>
          <a:lstStyle/>
          <a:p>
            <a:pPr lvl="0" algn="ctr"/>
            <a:br>
              <a:rPr lang="it-IT" sz="2700" dirty="0"/>
            </a:br>
            <a:br>
              <a:rPr lang="it-IT" sz="2700" dirty="0"/>
            </a:br>
            <a:r>
              <a:rPr lang="it-IT" sz="2700" b="1" dirty="0">
                <a:solidFill>
                  <a:srgbClr val="92D050"/>
                </a:solidFill>
              </a:rPr>
              <a:t>4. Distribuzione alunni nei vari livelli – INGL. READING </a:t>
            </a:r>
            <a:br>
              <a:rPr lang="it-IT" dirty="0"/>
            </a:br>
            <a:endParaRPr lang="en-GB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072198" y="928670"/>
            <a:ext cx="2143140" cy="938719"/>
          </a:xfrm>
          <a:prstGeom prst="rect">
            <a:avLst/>
          </a:prstGeom>
          <a:solidFill>
            <a:srgbClr val="FFFF00"/>
          </a:solidFill>
          <a:ln w="28575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t-IT" sz="1100" dirty="0">
                <a:solidFill>
                  <a:sysClr val="windowText" lastClr="000000"/>
                </a:solidFill>
              </a:rPr>
              <a:t>Livello 1: equivale al voto 6</a:t>
            </a:r>
          </a:p>
          <a:p>
            <a:r>
              <a:rPr lang="it-IT" sz="1100" dirty="0">
                <a:solidFill>
                  <a:sysClr val="windowText" lastClr="000000"/>
                </a:solidFill>
              </a:rPr>
              <a:t>Livello 2: </a:t>
            </a:r>
            <a:r>
              <a:rPr lang="it-IT" dirty="0">
                <a:solidFill>
                  <a:sysClr val="windowText" lastClr="000000"/>
                </a:solidFill>
              </a:rPr>
              <a:t>equivale al voto 7</a:t>
            </a:r>
            <a:endParaRPr lang="it-IT" sz="1100" dirty="0">
              <a:solidFill>
                <a:sysClr val="windowText" lastClr="000000"/>
              </a:solidFill>
            </a:endParaRPr>
          </a:p>
          <a:p>
            <a:r>
              <a:rPr lang="it-IT" sz="1100" dirty="0">
                <a:solidFill>
                  <a:sysClr val="windowText" lastClr="000000"/>
                </a:solidFill>
              </a:rPr>
              <a:t>Livello 3: </a:t>
            </a:r>
            <a:r>
              <a:rPr lang="it-IT" dirty="0">
                <a:solidFill>
                  <a:sysClr val="windowText" lastClr="000000"/>
                </a:solidFill>
              </a:rPr>
              <a:t>equivale al voto 8</a:t>
            </a:r>
            <a:br>
              <a:rPr lang="it-IT" sz="1100" dirty="0">
                <a:solidFill>
                  <a:sysClr val="windowText" lastClr="000000"/>
                </a:solidFill>
              </a:rPr>
            </a:br>
            <a:r>
              <a:rPr lang="it-IT" sz="1100" dirty="0">
                <a:solidFill>
                  <a:sysClr val="windowText" lastClr="000000"/>
                </a:solidFill>
              </a:rPr>
              <a:t>Livello 4: </a:t>
            </a:r>
            <a:r>
              <a:rPr lang="it-IT" dirty="0">
                <a:solidFill>
                  <a:sysClr val="windowText" lastClr="000000"/>
                </a:solidFill>
              </a:rPr>
              <a:t>equivale al voto 9</a:t>
            </a:r>
            <a:br>
              <a:rPr lang="it-IT" sz="1100" dirty="0">
                <a:solidFill>
                  <a:sysClr val="windowText" lastClr="000000"/>
                </a:solidFill>
              </a:rPr>
            </a:br>
            <a:r>
              <a:rPr lang="it-IT" sz="1100" dirty="0">
                <a:solidFill>
                  <a:sysClr val="windowText" lastClr="000000"/>
                </a:solidFill>
              </a:rPr>
              <a:t>Livello 5: </a:t>
            </a:r>
            <a:r>
              <a:rPr lang="it-IT" dirty="0">
                <a:solidFill>
                  <a:sysClr val="windowText" lastClr="000000"/>
                </a:solidFill>
              </a:rPr>
              <a:t>equivale al voto10</a:t>
            </a:r>
            <a:endParaRPr lang="en-GB" sz="110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57290" y="857232"/>
          <a:ext cx="3500464" cy="1762135"/>
        </p:xfrm>
        <a:graphic>
          <a:graphicData uri="http://schemas.openxmlformats.org/drawingml/2006/table">
            <a:tbl>
              <a:tblPr/>
              <a:tblGrid>
                <a:gridCol w="875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5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427"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pre-A1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42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ATMM003004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92,20%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42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Piemonte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14,60%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83,80%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42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Nord ovest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84,20%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42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Italia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3,80%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18,60%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77,60%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Grafico 8"/>
          <p:cNvGraphicFramePr/>
          <p:nvPr/>
        </p:nvGraphicFramePr>
        <p:xfrm>
          <a:off x="1214414" y="2786058"/>
          <a:ext cx="5072098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725470"/>
          </a:xfrm>
        </p:spPr>
        <p:txBody>
          <a:bodyPr>
            <a:normAutofit fontScale="90000"/>
          </a:bodyPr>
          <a:lstStyle/>
          <a:p>
            <a:pPr lvl="0" algn="ctr"/>
            <a:br>
              <a:rPr lang="it-IT" sz="2700" dirty="0"/>
            </a:br>
            <a:br>
              <a:rPr lang="it-IT" sz="2700" dirty="0"/>
            </a:br>
            <a:r>
              <a:rPr lang="it-IT" sz="2700" b="1" dirty="0">
                <a:solidFill>
                  <a:srgbClr val="92D050"/>
                </a:solidFill>
              </a:rPr>
              <a:t>4. Distribuzione alunni nei vari livelli – INGL. LISTENING </a:t>
            </a:r>
            <a:br>
              <a:rPr lang="it-IT" dirty="0"/>
            </a:br>
            <a:endParaRPr lang="en-GB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072198" y="928670"/>
            <a:ext cx="2143140" cy="938719"/>
          </a:xfrm>
          <a:prstGeom prst="rect">
            <a:avLst/>
          </a:prstGeom>
          <a:solidFill>
            <a:srgbClr val="FFFF00"/>
          </a:solidFill>
          <a:ln w="28575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t-IT" sz="1100" dirty="0">
                <a:solidFill>
                  <a:sysClr val="windowText" lastClr="000000"/>
                </a:solidFill>
              </a:rPr>
              <a:t>Livello 1: equivale al voto 6</a:t>
            </a:r>
          </a:p>
          <a:p>
            <a:r>
              <a:rPr lang="it-IT" sz="1100" dirty="0">
                <a:solidFill>
                  <a:sysClr val="windowText" lastClr="000000"/>
                </a:solidFill>
              </a:rPr>
              <a:t>Livello 2: </a:t>
            </a:r>
            <a:r>
              <a:rPr lang="it-IT" dirty="0">
                <a:solidFill>
                  <a:sysClr val="windowText" lastClr="000000"/>
                </a:solidFill>
              </a:rPr>
              <a:t>equivale al voto 7</a:t>
            </a:r>
            <a:endParaRPr lang="it-IT" sz="1100" dirty="0">
              <a:solidFill>
                <a:sysClr val="windowText" lastClr="000000"/>
              </a:solidFill>
            </a:endParaRPr>
          </a:p>
          <a:p>
            <a:r>
              <a:rPr lang="it-IT" sz="1100" dirty="0">
                <a:solidFill>
                  <a:sysClr val="windowText" lastClr="000000"/>
                </a:solidFill>
              </a:rPr>
              <a:t>Livello 3: </a:t>
            </a:r>
            <a:r>
              <a:rPr lang="it-IT" dirty="0">
                <a:solidFill>
                  <a:sysClr val="windowText" lastClr="000000"/>
                </a:solidFill>
              </a:rPr>
              <a:t>equivale al voto 8</a:t>
            </a:r>
            <a:br>
              <a:rPr lang="it-IT" sz="1100" dirty="0">
                <a:solidFill>
                  <a:sysClr val="windowText" lastClr="000000"/>
                </a:solidFill>
              </a:rPr>
            </a:br>
            <a:r>
              <a:rPr lang="it-IT" sz="1100" dirty="0">
                <a:solidFill>
                  <a:sysClr val="windowText" lastClr="000000"/>
                </a:solidFill>
              </a:rPr>
              <a:t>Livello 4: </a:t>
            </a:r>
            <a:r>
              <a:rPr lang="it-IT" dirty="0">
                <a:solidFill>
                  <a:sysClr val="windowText" lastClr="000000"/>
                </a:solidFill>
              </a:rPr>
              <a:t>equivale al voto 9</a:t>
            </a:r>
            <a:br>
              <a:rPr lang="it-IT" sz="1100" dirty="0">
                <a:solidFill>
                  <a:sysClr val="windowText" lastClr="000000"/>
                </a:solidFill>
              </a:rPr>
            </a:br>
            <a:r>
              <a:rPr lang="it-IT" sz="1100" dirty="0">
                <a:solidFill>
                  <a:sysClr val="windowText" lastClr="000000"/>
                </a:solidFill>
              </a:rPr>
              <a:t>Livello 5: </a:t>
            </a:r>
            <a:r>
              <a:rPr lang="it-IT" dirty="0">
                <a:solidFill>
                  <a:sysClr val="windowText" lastClr="000000"/>
                </a:solidFill>
              </a:rPr>
              <a:t>equivale al voto10</a:t>
            </a:r>
            <a:endParaRPr lang="en-GB" sz="110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142976" y="714356"/>
          <a:ext cx="3786212" cy="2143141"/>
        </p:xfrm>
        <a:graphic>
          <a:graphicData uri="http://schemas.openxmlformats.org/drawingml/2006/table">
            <a:tbl>
              <a:tblPr/>
              <a:tblGrid>
                <a:gridCol w="946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6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789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pre-A1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ATMM003004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86,80%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Piemonte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32,70%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65,80%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Nord ovest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29,30%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69,70%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89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Italia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37,60%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59,90%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Grafico 8"/>
          <p:cNvGraphicFramePr/>
          <p:nvPr/>
        </p:nvGraphicFramePr>
        <p:xfrm>
          <a:off x="1142976" y="3071810"/>
          <a:ext cx="5000660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Correlazione</a:t>
            </a:r>
            <a:r>
              <a:rPr lang="en-GB" dirty="0"/>
              <a:t> mat/</a:t>
            </a:r>
            <a:r>
              <a:rPr lang="en-GB"/>
              <a:t>ita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42910" y="1214422"/>
          <a:ext cx="7262843" cy="4568553"/>
        </p:xfrm>
        <a:graphic>
          <a:graphicData uri="http://schemas.openxmlformats.org/drawingml/2006/table">
            <a:tbl>
              <a:tblPr/>
              <a:tblGrid>
                <a:gridCol w="1037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75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5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75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75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240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Distribuzione degli studenti nei livelli di apprendimento Italiano/Matematica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40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Istituzione scolastica nel suo complesso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40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Istituzione scolastica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Prova di Italiano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810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Percentuale studenti </a:t>
                      </a:r>
                      <a:b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livello 1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Percentuale studenti </a:t>
                      </a:r>
                      <a:b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livello 2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Percentuale studenti </a:t>
                      </a:r>
                      <a:b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livello 3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Percentuale studenti </a:t>
                      </a:r>
                      <a:b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livello 4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Percentuale studenti </a:t>
                      </a:r>
                      <a:b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livello 5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81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Prova di Matematica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Percentuale studenti</a:t>
                      </a:r>
                      <a:b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livello 1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2,7%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8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Percentuale studenti</a:t>
                      </a:r>
                      <a:b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livello 2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3,0%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6,3%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6,9%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8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Percentuale studenti</a:t>
                      </a:r>
                      <a:b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3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8,1%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10,5%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8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Percentuale studenti</a:t>
                      </a:r>
                      <a:b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4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2,1%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6,6%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10,8%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4,8%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48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Percentuale studenti</a:t>
                      </a:r>
                      <a:b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5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9,9%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16,1%</a:t>
                      </a:r>
                    </a:p>
                  </a:txBody>
                  <a:tcPr marL="5143" marR="5143" marT="5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214282" y="571480"/>
          <a:ext cx="8643999" cy="2492595"/>
        </p:xfrm>
        <a:graphic>
          <a:graphicData uri="http://schemas.openxmlformats.org/drawingml/2006/table">
            <a:tbl>
              <a:tblPr/>
              <a:tblGrid>
                <a:gridCol w="841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3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3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38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38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38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892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Tavola 8A - Italiano - Andamento negli ultimi anni scolastici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92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Istituto nel suo complesso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34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Anno </a:t>
                      </a:r>
                      <a:r>
                        <a:rPr lang="it-IT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scol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Esiti studenti</a:t>
                      </a:r>
                      <a:b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nella stessa scala </a:t>
                      </a:r>
                      <a:b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rapporto </a:t>
                      </a:r>
                      <a:r>
                        <a:rPr lang="it-IT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nazion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1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2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3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4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5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2017-18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217,6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5,7%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14,8%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21,6%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34,3%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23,7%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2018-19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217,7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6,0%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13,4%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24,2%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33,4%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23,0%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14282" y="3286124"/>
          <a:ext cx="8643998" cy="2537039"/>
        </p:xfrm>
        <a:graphic>
          <a:graphicData uri="http://schemas.openxmlformats.org/drawingml/2006/table">
            <a:tbl>
              <a:tblPr/>
              <a:tblGrid>
                <a:gridCol w="947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3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38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38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38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017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Tavola 8B - Matematica - Andamento negli ultimi anni scolastici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7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Istituto nel suo complesso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052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Anno </a:t>
                      </a:r>
                      <a:r>
                        <a:rPr lang="it-IT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scol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Esiti studenti</a:t>
                      </a:r>
                      <a:b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nella stessa scala </a:t>
                      </a:r>
                      <a:b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rapporto </a:t>
                      </a:r>
                      <a:r>
                        <a:rPr lang="it-IT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nazion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1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2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3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4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5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17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2017-18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216,1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9,9%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14,1%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21,6%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26,9%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27,6%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17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2018-19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216,6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6,6%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18,5%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22,7%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24,2%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28,1%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14282" y="1428736"/>
          <a:ext cx="8572561" cy="1950959"/>
        </p:xfrm>
        <a:graphic>
          <a:graphicData uri="http://schemas.openxmlformats.org/drawingml/2006/table">
            <a:tbl>
              <a:tblPr/>
              <a:tblGrid>
                <a:gridCol w="1519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3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3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32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32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988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Tavola 8C - Inglese </a:t>
                      </a:r>
                      <a:r>
                        <a:rPr lang="it-IT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Reading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Andamento negli ultimi anni scolastici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88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Istituto nel suo complesso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6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Anno </a:t>
                      </a:r>
                      <a:r>
                        <a:rPr lang="it-IT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scol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Esiti studenti</a:t>
                      </a:r>
                      <a:b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nella stessa scala </a:t>
                      </a:r>
                      <a:b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rapporto </a:t>
                      </a:r>
                      <a:r>
                        <a:rPr lang="it-IT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nazion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</a:t>
                      </a:r>
                      <a:r>
                        <a:rPr lang="it-IT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pre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A1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A1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A2</a:t>
                      </a:r>
                    </a:p>
                  </a:txBody>
                  <a:tcPr marL="4743" marR="4743" marT="4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88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2017-18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218,8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2,5%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9,9%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87,6%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88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2018-19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227,6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0,3%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7,5%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92,2%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214282" y="3643314"/>
          <a:ext cx="8572560" cy="2100524"/>
        </p:xfrm>
        <a:graphic>
          <a:graphicData uri="http://schemas.openxmlformats.org/drawingml/2006/table">
            <a:tbl>
              <a:tblPr/>
              <a:tblGrid>
                <a:gridCol w="1323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4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1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1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15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Tavola 8D - Inglese </a:t>
                      </a:r>
                      <a:r>
                        <a:rPr lang="it-IT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Listening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Andamento negli ultimi anni scolastici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05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Istituto nel suo complesso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15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Anno scolastico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Esiti studenti</a:t>
                      </a:r>
                      <a:b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nella stessa scala </a:t>
                      </a:r>
                      <a:b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rapporto </a:t>
                      </a:r>
                      <a:r>
                        <a:rPr lang="it-IT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nazion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Pre-A1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A1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 A2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05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2017-18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222,9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1,1%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21,9%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77,0%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05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2018-19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223,9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0,3%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13,0%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86,8%</a:t>
                      </a:r>
                    </a:p>
                  </a:txBody>
                  <a:tcPr marL="6494" marR="6494" marT="6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pPr algn="ctr"/>
            <a:r>
              <a:rPr lang="en-GB" b="1" dirty="0" err="1"/>
              <a:t>Rilevazioni</a:t>
            </a:r>
            <a:r>
              <a:rPr lang="en-GB" b="1" dirty="0"/>
              <a:t> INVALSI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it-IT" sz="3200" dirty="0"/>
              <a:t>Ogni anno INVALSI riporta: </a:t>
            </a:r>
          </a:p>
          <a:p>
            <a:pPr marL="550926" indent="-514350">
              <a:buFont typeface="+mj-lt"/>
              <a:buAutoNum type="arabicPeriod"/>
            </a:pPr>
            <a:endParaRPr lang="it-IT" sz="3100" b="1" dirty="0"/>
          </a:p>
          <a:p>
            <a:pPr marL="550926" indent="-514350">
              <a:buFont typeface="+mj-lt"/>
              <a:buAutoNum type="arabicPeriod"/>
            </a:pPr>
            <a:r>
              <a:rPr lang="it-IT" sz="3100" b="1" dirty="0"/>
              <a:t>Punteggi Generali di italiano, matematica, inglese </a:t>
            </a:r>
            <a:r>
              <a:rPr lang="it-IT" sz="3100" b="1" dirty="0" err="1"/>
              <a:t>reading</a:t>
            </a:r>
            <a:r>
              <a:rPr lang="it-IT" sz="3100" b="1" dirty="0"/>
              <a:t> e inglese </a:t>
            </a:r>
            <a:r>
              <a:rPr lang="it-IT" sz="3100" b="1" dirty="0" err="1"/>
              <a:t>listening</a:t>
            </a:r>
            <a:r>
              <a:rPr lang="it-IT" sz="3100" b="1" dirty="0"/>
              <a:t> di ogni classe e dell’intero istituto, rispetto al Piemonte, al Nord Ovest e all’Italia</a:t>
            </a:r>
          </a:p>
          <a:p>
            <a:pPr marL="550926" indent="-514350">
              <a:buFont typeface="+mj-lt"/>
              <a:buAutoNum type="arabicPeriod"/>
            </a:pPr>
            <a:r>
              <a:rPr lang="it-IT" sz="3100" b="1" dirty="0"/>
              <a:t>Distribuzione degli studenti per livelli apprendimento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QUEST’ANNO: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Prove INVALSI III media: </a:t>
            </a:r>
            <a:r>
              <a:rPr lang="en-GB" dirty="0" err="1"/>
              <a:t>Aprile</a:t>
            </a:r>
            <a:r>
              <a:rPr lang="en-GB" dirty="0"/>
              <a:t> 2019</a:t>
            </a:r>
          </a:p>
          <a:p>
            <a:r>
              <a:rPr lang="en-GB" dirty="0" err="1"/>
              <a:t>Risultati</a:t>
            </a:r>
            <a:r>
              <a:rPr lang="en-GB" dirty="0"/>
              <a:t> </a:t>
            </a:r>
            <a:r>
              <a:rPr lang="en-GB" dirty="0" err="1"/>
              <a:t>individuali</a:t>
            </a:r>
            <a:r>
              <a:rPr lang="en-GB" dirty="0"/>
              <a:t> (</a:t>
            </a:r>
            <a:r>
              <a:rPr lang="en-GB" dirty="0" err="1"/>
              <a:t>Certificati</a:t>
            </a:r>
            <a:r>
              <a:rPr lang="en-GB" dirty="0"/>
              <a:t> </a:t>
            </a:r>
            <a:r>
              <a:rPr lang="en-GB" dirty="0" err="1"/>
              <a:t>delle</a:t>
            </a:r>
            <a:r>
              <a:rPr lang="en-GB" dirty="0"/>
              <a:t> </a:t>
            </a:r>
            <a:r>
              <a:rPr lang="en-GB" dirty="0" err="1"/>
              <a:t>competenze</a:t>
            </a:r>
            <a:r>
              <a:rPr lang="en-GB" dirty="0"/>
              <a:t>: </a:t>
            </a:r>
            <a:r>
              <a:rPr lang="en-GB" dirty="0" err="1"/>
              <a:t>Giugno</a:t>
            </a:r>
            <a:r>
              <a:rPr lang="en-GB" dirty="0"/>
              <a:t> 2019)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09/09/2019: </a:t>
            </a:r>
            <a:r>
              <a:rPr lang="en-GB" dirty="0" err="1"/>
              <a:t>primi</a:t>
            </a:r>
            <a:r>
              <a:rPr lang="en-GB" dirty="0"/>
              <a:t> report (</a:t>
            </a:r>
            <a:r>
              <a:rPr lang="en-GB" dirty="0" err="1"/>
              <a:t>ancora</a:t>
            </a:r>
            <a:r>
              <a:rPr lang="en-GB" dirty="0"/>
              <a:t> </a:t>
            </a:r>
            <a:r>
              <a:rPr lang="en-GB" dirty="0" err="1"/>
              <a:t>incompleti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1143000"/>
          </a:xfrm>
        </p:spPr>
        <p:txBody>
          <a:bodyPr>
            <a:noAutofit/>
          </a:bodyPr>
          <a:lstStyle/>
          <a:p>
            <a:r>
              <a:rPr lang="it-IT" sz="3200" b="1" dirty="0"/>
              <a:t>1a. PUNTEGGI MEDI SCUOLA BROFFERIO a confronto dati nazionali -ITA</a:t>
            </a:r>
            <a:endParaRPr lang="en-GB" sz="3200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6143636" y="1357298"/>
          <a:ext cx="2786082" cy="1714513"/>
        </p:xfrm>
        <a:graphic>
          <a:graphicData uri="http://schemas.openxmlformats.org/drawingml/2006/table">
            <a:tbl>
              <a:tblPr/>
              <a:tblGrid>
                <a:gridCol w="1181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320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Classi/Istituto</a:t>
                      </a:r>
                    </a:p>
                  </a:txBody>
                  <a:tcPr marL="9420" marR="9420" marT="9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Esiti degli studenti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nella stessa scala del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rapporto nazionale (1d)</a:t>
                      </a:r>
                    </a:p>
                  </a:txBody>
                  <a:tcPr marL="9420" marR="9420" marT="9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32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ATMM003004</a:t>
                      </a:r>
                    </a:p>
                  </a:txBody>
                  <a:tcPr marL="9420" marR="9420" marT="9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217,7</a:t>
                      </a:r>
                    </a:p>
                  </a:txBody>
                  <a:tcPr marL="9420" marR="9420" marT="9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3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Piemonte</a:t>
                      </a:r>
                    </a:p>
                  </a:txBody>
                  <a:tcPr marL="9420" marR="9420" marT="9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203</a:t>
                      </a:r>
                    </a:p>
                  </a:txBody>
                  <a:tcPr marL="9420" marR="9420" marT="9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3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Nord Ovest</a:t>
                      </a:r>
                    </a:p>
                  </a:txBody>
                  <a:tcPr marL="9420" marR="9420" marT="9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203</a:t>
                      </a:r>
                    </a:p>
                  </a:txBody>
                  <a:tcPr marL="9420" marR="9420" marT="9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3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Italia</a:t>
                      </a:r>
                    </a:p>
                  </a:txBody>
                  <a:tcPr marL="9420" marR="9420" marT="9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420" marR="9420" marT="9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Segnaposto contenuto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75787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1143000"/>
          </a:xfrm>
        </p:spPr>
        <p:txBody>
          <a:bodyPr>
            <a:noAutofit/>
          </a:bodyPr>
          <a:lstStyle/>
          <a:p>
            <a:r>
              <a:rPr lang="it-IT" sz="3200" b="1" dirty="0"/>
              <a:t>1b. PUNTEGGI MEDI SCUOLA BROFFERIO a confronto dati nazionali -MAT</a:t>
            </a:r>
            <a:endParaRPr lang="en-GB" sz="3200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6215074" y="1357298"/>
          <a:ext cx="2714644" cy="1713620"/>
        </p:xfrm>
        <a:graphic>
          <a:graphicData uri="http://schemas.openxmlformats.org/drawingml/2006/table">
            <a:tbl>
              <a:tblPr/>
              <a:tblGrid>
                <a:gridCol w="1352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2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73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Classi/Istituto</a:t>
                      </a:r>
                    </a:p>
                  </a:txBody>
                  <a:tcPr marL="9195" marR="9195" marT="91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Esiti degli studenti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nella stessa scala del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rapporto nazionale (1d)</a:t>
                      </a:r>
                    </a:p>
                  </a:txBody>
                  <a:tcPr marL="9195" marR="9195" marT="91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07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ATMM003004</a:t>
                      </a:r>
                    </a:p>
                  </a:txBody>
                  <a:tcPr marL="9195" marR="9195" marT="91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217</a:t>
                      </a:r>
                    </a:p>
                  </a:txBody>
                  <a:tcPr marL="9195" marR="9195" marT="91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0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Piemonte</a:t>
                      </a:r>
                    </a:p>
                  </a:txBody>
                  <a:tcPr marL="9195" marR="9195" marT="91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204</a:t>
                      </a:r>
                    </a:p>
                  </a:txBody>
                  <a:tcPr marL="9195" marR="9195" marT="91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0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Nord Ovest</a:t>
                      </a:r>
                    </a:p>
                  </a:txBody>
                  <a:tcPr marL="9195" marR="9195" marT="91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207</a:t>
                      </a:r>
                    </a:p>
                  </a:txBody>
                  <a:tcPr marL="9195" marR="9195" marT="91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0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Italia</a:t>
                      </a:r>
                    </a:p>
                  </a:txBody>
                  <a:tcPr marL="9195" marR="9195" marT="91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195" marR="9195" marT="91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82931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1143000"/>
          </a:xfrm>
        </p:spPr>
        <p:txBody>
          <a:bodyPr>
            <a:noAutofit/>
          </a:bodyPr>
          <a:lstStyle/>
          <a:p>
            <a:r>
              <a:rPr lang="it-IT" sz="3200" b="1" dirty="0"/>
              <a:t>1c. PUNTEGGI MEDI SCUOLA BROFFERIO </a:t>
            </a:r>
            <a:br>
              <a:rPr lang="it-IT" sz="3200" b="1" dirty="0"/>
            </a:br>
            <a:r>
              <a:rPr lang="it-IT" sz="3200" b="1" dirty="0"/>
              <a:t>a confronto dati nazionali – inglese </a:t>
            </a:r>
            <a:r>
              <a:rPr lang="it-IT" sz="3200" b="1" dirty="0" err="1"/>
              <a:t>reading</a:t>
            </a:r>
            <a:endParaRPr lang="en-GB" sz="3200" dirty="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6143636" y="1714488"/>
          <a:ext cx="2786082" cy="1857389"/>
        </p:xfrm>
        <a:graphic>
          <a:graphicData uri="http://schemas.openxmlformats.org/drawingml/2006/table">
            <a:tbl>
              <a:tblPr/>
              <a:tblGrid>
                <a:gridCol w="122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60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Classi/Istituto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Esiti degli studenti</a:t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nella stessa scala del</a:t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rapporto nazionale (1d)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ATMM003004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Piemonte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Nord Ovest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Italia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Segnaposto contenuto 6"/>
          <p:cNvGraphicFramePr>
            <a:graphicFrameLocks noGrp="1"/>
          </p:cNvGraphicFramePr>
          <p:nvPr>
            <p:ph idx="1"/>
          </p:nvPr>
        </p:nvGraphicFramePr>
        <p:xfrm>
          <a:off x="428596" y="1857364"/>
          <a:ext cx="585791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1143000"/>
          </a:xfrm>
        </p:spPr>
        <p:txBody>
          <a:bodyPr>
            <a:noAutofit/>
          </a:bodyPr>
          <a:lstStyle/>
          <a:p>
            <a:r>
              <a:rPr lang="it-IT" sz="3200" b="1" dirty="0"/>
              <a:t>1d. PUNTEGGI MEDI SCUOLA BROFFERIO</a:t>
            </a:r>
            <a:br>
              <a:rPr lang="it-IT" sz="3200" b="1" dirty="0"/>
            </a:br>
            <a:r>
              <a:rPr lang="it-IT" sz="3200" b="1" dirty="0"/>
              <a:t>a confronto dati nazionali </a:t>
            </a:r>
            <a:r>
              <a:rPr lang="it-IT" sz="3200" b="1" dirty="0" err="1"/>
              <a:t>–inglese</a:t>
            </a:r>
            <a:r>
              <a:rPr lang="it-IT" sz="3200" b="1" dirty="0"/>
              <a:t> </a:t>
            </a:r>
            <a:r>
              <a:rPr lang="it-IT" sz="3200" b="1" dirty="0" err="1"/>
              <a:t>listening</a:t>
            </a:r>
            <a:endParaRPr lang="en-GB" sz="3200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6286512" y="1571612"/>
          <a:ext cx="2571768" cy="1785950"/>
        </p:xfrm>
        <a:graphic>
          <a:graphicData uri="http://schemas.openxmlformats.org/drawingml/2006/table">
            <a:tbl>
              <a:tblPr/>
              <a:tblGrid>
                <a:gridCol w="1028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297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Classi/Istituto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Esiti degli studenti</a:t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nella stessa scala del</a:t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rapporto nazionale (1d)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24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ATMM003004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24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Piemonte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24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Nord Ovest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24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428596" y="1714488"/>
          <a:ext cx="6000792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725470"/>
          </a:xfrm>
        </p:spPr>
        <p:txBody>
          <a:bodyPr>
            <a:normAutofit fontScale="90000"/>
          </a:bodyPr>
          <a:lstStyle/>
          <a:p>
            <a:pPr lvl="0" algn="ctr"/>
            <a:br>
              <a:rPr lang="it-IT" sz="2700" dirty="0"/>
            </a:br>
            <a:br>
              <a:rPr lang="it-IT" sz="2700" dirty="0"/>
            </a:br>
            <a:r>
              <a:rPr lang="it-IT" sz="2700" b="1" dirty="0">
                <a:solidFill>
                  <a:srgbClr val="92D050"/>
                </a:solidFill>
              </a:rPr>
              <a:t>2. Distribuzione percentuale alunni nei vari livelli - ITA </a:t>
            </a:r>
            <a:br>
              <a:rPr lang="it-IT" dirty="0"/>
            </a:br>
            <a:endParaRPr lang="en-GB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000760" y="1142984"/>
            <a:ext cx="2143140" cy="938719"/>
          </a:xfrm>
          <a:prstGeom prst="rect">
            <a:avLst/>
          </a:prstGeom>
          <a:solidFill>
            <a:srgbClr val="FFFF00"/>
          </a:solidFill>
          <a:ln w="28575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t-IT" sz="1100" dirty="0">
                <a:solidFill>
                  <a:sysClr val="windowText" lastClr="000000"/>
                </a:solidFill>
              </a:rPr>
              <a:t>Livello 1: equivale al voto 6</a:t>
            </a:r>
          </a:p>
          <a:p>
            <a:r>
              <a:rPr lang="it-IT" sz="1100" dirty="0">
                <a:solidFill>
                  <a:sysClr val="windowText" lastClr="000000"/>
                </a:solidFill>
              </a:rPr>
              <a:t>Livello 2: </a:t>
            </a:r>
            <a:r>
              <a:rPr lang="it-IT" dirty="0">
                <a:solidFill>
                  <a:sysClr val="windowText" lastClr="000000"/>
                </a:solidFill>
              </a:rPr>
              <a:t>equivale al voto 7</a:t>
            </a:r>
            <a:endParaRPr lang="it-IT" sz="1100" dirty="0">
              <a:solidFill>
                <a:sysClr val="windowText" lastClr="000000"/>
              </a:solidFill>
            </a:endParaRPr>
          </a:p>
          <a:p>
            <a:r>
              <a:rPr lang="it-IT" sz="1100" dirty="0">
                <a:solidFill>
                  <a:sysClr val="windowText" lastClr="000000"/>
                </a:solidFill>
              </a:rPr>
              <a:t>Livello 3: </a:t>
            </a:r>
            <a:r>
              <a:rPr lang="it-IT" dirty="0">
                <a:solidFill>
                  <a:sysClr val="windowText" lastClr="000000"/>
                </a:solidFill>
              </a:rPr>
              <a:t>equivale al voto 8</a:t>
            </a:r>
            <a:br>
              <a:rPr lang="it-IT" sz="1100" dirty="0">
                <a:solidFill>
                  <a:sysClr val="windowText" lastClr="000000"/>
                </a:solidFill>
              </a:rPr>
            </a:br>
            <a:r>
              <a:rPr lang="it-IT" sz="1100" dirty="0">
                <a:solidFill>
                  <a:sysClr val="windowText" lastClr="000000"/>
                </a:solidFill>
              </a:rPr>
              <a:t>Livello 4: </a:t>
            </a:r>
            <a:r>
              <a:rPr lang="it-IT" dirty="0">
                <a:solidFill>
                  <a:sysClr val="windowText" lastClr="000000"/>
                </a:solidFill>
              </a:rPr>
              <a:t>equivale al voto 9</a:t>
            </a:r>
            <a:br>
              <a:rPr lang="it-IT" sz="1100" dirty="0">
                <a:solidFill>
                  <a:sysClr val="windowText" lastClr="000000"/>
                </a:solidFill>
              </a:rPr>
            </a:br>
            <a:r>
              <a:rPr lang="it-IT" sz="1100" dirty="0">
                <a:solidFill>
                  <a:sysClr val="windowText" lastClr="000000"/>
                </a:solidFill>
              </a:rPr>
              <a:t>Livello 5: </a:t>
            </a:r>
            <a:r>
              <a:rPr lang="it-IT" dirty="0">
                <a:solidFill>
                  <a:sysClr val="windowText" lastClr="000000"/>
                </a:solidFill>
              </a:rPr>
              <a:t>equivale al voto10</a:t>
            </a:r>
            <a:endParaRPr lang="en-GB" sz="110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643042" y="857232"/>
          <a:ext cx="4071966" cy="1643075"/>
        </p:xfrm>
        <a:graphic>
          <a:graphicData uri="http://schemas.openxmlformats.org/drawingml/2006/table">
            <a:tbl>
              <a:tblPr/>
              <a:tblGrid>
                <a:gridCol w="919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0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0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04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8615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LIVELLO5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ATMM003004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24,20%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33,40%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Piemonte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32,60%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24,30%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Nord ovest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19,80%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32,30%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25,60%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Italia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31,20%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23,60%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Grafico 7"/>
          <p:cNvGraphicFramePr/>
          <p:nvPr/>
        </p:nvGraphicFramePr>
        <p:xfrm>
          <a:off x="785786" y="2643182"/>
          <a:ext cx="6858048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725470"/>
          </a:xfrm>
        </p:spPr>
        <p:txBody>
          <a:bodyPr>
            <a:normAutofit fontScale="90000"/>
          </a:bodyPr>
          <a:lstStyle/>
          <a:p>
            <a:pPr lvl="0" algn="ctr"/>
            <a:br>
              <a:rPr lang="it-IT" sz="2700" dirty="0"/>
            </a:br>
            <a:br>
              <a:rPr lang="it-IT" sz="2700" dirty="0"/>
            </a:br>
            <a:r>
              <a:rPr lang="it-IT" sz="2700" b="1" dirty="0">
                <a:solidFill>
                  <a:srgbClr val="92D050"/>
                </a:solidFill>
              </a:rPr>
              <a:t>3. Distribuzione alunni nei vari livelli - MAT </a:t>
            </a:r>
            <a:br>
              <a:rPr lang="it-IT" dirty="0"/>
            </a:br>
            <a:endParaRPr lang="en-GB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000760" y="1142984"/>
            <a:ext cx="2143140" cy="938719"/>
          </a:xfrm>
          <a:prstGeom prst="rect">
            <a:avLst/>
          </a:prstGeom>
          <a:solidFill>
            <a:srgbClr val="FFFF00"/>
          </a:solidFill>
          <a:ln w="28575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t-IT" sz="1100" dirty="0">
                <a:solidFill>
                  <a:sysClr val="windowText" lastClr="000000"/>
                </a:solidFill>
              </a:rPr>
              <a:t>Livello 1: equivale al voto 6</a:t>
            </a:r>
          </a:p>
          <a:p>
            <a:r>
              <a:rPr lang="it-IT" sz="1100" dirty="0">
                <a:solidFill>
                  <a:sysClr val="windowText" lastClr="000000"/>
                </a:solidFill>
              </a:rPr>
              <a:t>Livello 2: </a:t>
            </a:r>
            <a:r>
              <a:rPr lang="it-IT" dirty="0">
                <a:solidFill>
                  <a:sysClr val="windowText" lastClr="000000"/>
                </a:solidFill>
              </a:rPr>
              <a:t>equivale al voto 7</a:t>
            </a:r>
            <a:endParaRPr lang="it-IT" sz="1100" dirty="0">
              <a:solidFill>
                <a:sysClr val="windowText" lastClr="000000"/>
              </a:solidFill>
            </a:endParaRPr>
          </a:p>
          <a:p>
            <a:r>
              <a:rPr lang="it-IT" sz="1100" dirty="0">
                <a:solidFill>
                  <a:sysClr val="windowText" lastClr="000000"/>
                </a:solidFill>
              </a:rPr>
              <a:t>Livello 3: </a:t>
            </a:r>
            <a:r>
              <a:rPr lang="it-IT" dirty="0">
                <a:solidFill>
                  <a:sysClr val="windowText" lastClr="000000"/>
                </a:solidFill>
              </a:rPr>
              <a:t>equivale al voto 8</a:t>
            </a:r>
            <a:br>
              <a:rPr lang="it-IT" sz="1100" dirty="0">
                <a:solidFill>
                  <a:sysClr val="windowText" lastClr="000000"/>
                </a:solidFill>
              </a:rPr>
            </a:br>
            <a:r>
              <a:rPr lang="it-IT" sz="1100" dirty="0">
                <a:solidFill>
                  <a:sysClr val="windowText" lastClr="000000"/>
                </a:solidFill>
              </a:rPr>
              <a:t>Livello 4: </a:t>
            </a:r>
            <a:r>
              <a:rPr lang="it-IT" dirty="0">
                <a:solidFill>
                  <a:sysClr val="windowText" lastClr="000000"/>
                </a:solidFill>
              </a:rPr>
              <a:t>equivale al voto 9</a:t>
            </a:r>
            <a:br>
              <a:rPr lang="it-IT" sz="1100" dirty="0">
                <a:solidFill>
                  <a:sysClr val="windowText" lastClr="000000"/>
                </a:solidFill>
              </a:rPr>
            </a:br>
            <a:r>
              <a:rPr lang="it-IT" sz="1100" dirty="0">
                <a:solidFill>
                  <a:sysClr val="windowText" lastClr="000000"/>
                </a:solidFill>
              </a:rPr>
              <a:t>Livello 5: </a:t>
            </a:r>
            <a:r>
              <a:rPr lang="it-IT" dirty="0">
                <a:solidFill>
                  <a:sysClr val="windowText" lastClr="000000"/>
                </a:solidFill>
              </a:rPr>
              <a:t>equivale al voto10</a:t>
            </a:r>
            <a:endParaRPr lang="en-GB" sz="110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9" name="Grafico 8"/>
          <p:cNvGraphicFramePr/>
          <p:nvPr/>
        </p:nvGraphicFramePr>
        <p:xfrm>
          <a:off x="1000100" y="2786058"/>
          <a:ext cx="6357982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1428728" y="857232"/>
          <a:ext cx="4214844" cy="1500200"/>
        </p:xfrm>
        <a:graphic>
          <a:graphicData uri="http://schemas.openxmlformats.org/drawingml/2006/table">
            <a:tbl>
              <a:tblPr/>
              <a:tblGrid>
                <a:gridCol w="951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2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6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2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2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505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ATMM003004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18,50%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22,70%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24,20%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28,10%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05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Piemonte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22,20%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19,60%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19,20%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05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Nord ovest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20,60%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19,90%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05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Italia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22,70%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25,70%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18,70%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cnologi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5906</TotalTime>
  <Words>972</Words>
  <Application>Microsoft Office PowerPoint</Application>
  <PresentationFormat>Presentazione su schermo (4:3)</PresentationFormat>
  <Paragraphs>292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Franklin Gothic Book</vt:lpstr>
      <vt:lpstr>Wingdings 2</vt:lpstr>
      <vt:lpstr>Tecnologia</vt:lpstr>
      <vt:lpstr>Rapporto Dati INVALSI ad uso delle famiglie a.s. 2018-2019  </vt:lpstr>
      <vt:lpstr>Rilevazioni INVALSI</vt:lpstr>
      <vt:lpstr>QUEST’ANNO:</vt:lpstr>
      <vt:lpstr>1a. PUNTEGGI MEDI SCUOLA BROFFERIO a confronto dati nazionali -ITA</vt:lpstr>
      <vt:lpstr>1b. PUNTEGGI MEDI SCUOLA BROFFERIO a confronto dati nazionali -MAT</vt:lpstr>
      <vt:lpstr>1c. PUNTEGGI MEDI SCUOLA BROFFERIO  a confronto dati nazionali – inglese reading</vt:lpstr>
      <vt:lpstr>1d. PUNTEGGI MEDI SCUOLA BROFFERIO a confronto dati nazionali –inglese listening</vt:lpstr>
      <vt:lpstr>  2. Distribuzione percentuale alunni nei vari livelli - ITA  </vt:lpstr>
      <vt:lpstr>  3. Distribuzione alunni nei vari livelli - MAT  </vt:lpstr>
      <vt:lpstr>  4. Distribuzione alunni nei vari livelli – INGL. READING  </vt:lpstr>
      <vt:lpstr>  4. Distribuzione alunni nei vari livelli – INGL. LISTENING  </vt:lpstr>
      <vt:lpstr>Correlazione mat/ita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Rapporto Dati INVALSI Periodo di Riferimento - 2014/15</dc:title>
  <dc:creator>680874</dc:creator>
  <cp:lastModifiedBy>DIRIGENTE</cp:lastModifiedBy>
  <cp:revision>66</cp:revision>
  <dcterms:created xsi:type="dcterms:W3CDTF">2016-04-27T20:22:41Z</dcterms:created>
  <dcterms:modified xsi:type="dcterms:W3CDTF">2019-11-04T12:00:35Z</dcterms:modified>
</cp:coreProperties>
</file>