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259" r:id="rId5"/>
    <p:sldId id="260" r:id="rId6"/>
    <p:sldId id="278" r:id="rId7"/>
    <p:sldId id="261" r:id="rId8"/>
    <p:sldId id="262" r:id="rId9"/>
    <p:sldId id="263" r:id="rId10"/>
    <p:sldId id="264" r:id="rId11"/>
    <p:sldId id="277" r:id="rId12"/>
    <p:sldId id="266" r:id="rId13"/>
    <p:sldId id="270" r:id="rId14"/>
    <p:sldId id="267" r:id="rId15"/>
    <p:sldId id="275" r:id="rId16"/>
    <p:sldId id="271" r:id="rId17"/>
    <p:sldId id="281" r:id="rId18"/>
    <p:sldId id="272" r:id="rId19"/>
    <p:sldId id="273" r:id="rId2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71" autoAdjust="0"/>
  </p:normalViewPr>
  <p:slideViewPr>
    <p:cSldViewPr>
      <p:cViewPr>
        <p:scale>
          <a:sx n="86" d="100"/>
          <a:sy n="86" d="100"/>
        </p:scale>
        <p:origin x="-1358" y="-1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7E6F0E-8D71-416C-86E9-8D02A0DAECA3}" type="doc">
      <dgm:prSet loTypeId="urn:microsoft.com/office/officeart/2005/8/layout/venn2" loCatId="relationship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it-IT"/>
        </a:p>
      </dgm:t>
    </dgm:pt>
    <dgm:pt modelId="{781773AC-178B-4468-9941-E4A61D5CA261}">
      <dgm:prSet phldrT="[Testo]" custT="1"/>
      <dgm:spPr>
        <a:solidFill>
          <a:schemeClr val="tx2">
            <a:lumMod val="40000"/>
            <a:lumOff val="60000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it-IT" sz="1800" b="1" dirty="0" smtClean="0">
              <a:solidFill>
                <a:schemeClr val="accent1">
                  <a:lumMod val="75000"/>
                </a:schemeClr>
              </a:solidFill>
            </a:rPr>
            <a:t>Contesto e  risorse</a:t>
          </a:r>
          <a:endParaRPr lang="it-IT" sz="1800" b="1" dirty="0">
            <a:solidFill>
              <a:schemeClr val="accent1">
                <a:lumMod val="75000"/>
              </a:schemeClr>
            </a:solidFill>
          </a:endParaRPr>
        </a:p>
      </dgm:t>
    </dgm:pt>
    <dgm:pt modelId="{998C8A00-0E36-4CF4-AC7F-3015A22E2D8D}" type="parTrans" cxnId="{57A61C05-459E-435A-BFAD-5A6E1A30F3B4}">
      <dgm:prSet/>
      <dgm:spPr/>
      <dgm:t>
        <a:bodyPr/>
        <a:lstStyle/>
        <a:p>
          <a:endParaRPr lang="it-IT" sz="1800" b="1">
            <a:solidFill>
              <a:schemeClr val="accent1">
                <a:lumMod val="75000"/>
              </a:schemeClr>
            </a:solidFill>
          </a:endParaRPr>
        </a:p>
      </dgm:t>
    </dgm:pt>
    <dgm:pt modelId="{DF3EA6BD-DA50-4C04-956D-4C175BA5E4E1}" type="sibTrans" cxnId="{57A61C05-459E-435A-BFAD-5A6E1A30F3B4}">
      <dgm:prSet/>
      <dgm:spPr/>
      <dgm:t>
        <a:bodyPr/>
        <a:lstStyle/>
        <a:p>
          <a:endParaRPr lang="it-IT" sz="1800" b="1">
            <a:solidFill>
              <a:schemeClr val="accent1">
                <a:lumMod val="75000"/>
              </a:schemeClr>
            </a:solidFill>
          </a:endParaRPr>
        </a:p>
      </dgm:t>
    </dgm:pt>
    <dgm:pt modelId="{96C7E914-7FD3-48A0-8894-3476DC5A65D3}">
      <dgm:prSet phldrT="[Testo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it-IT" sz="1800" b="1" dirty="0" smtClean="0">
              <a:solidFill>
                <a:schemeClr val="accent1">
                  <a:lumMod val="75000"/>
                </a:schemeClr>
              </a:solidFill>
            </a:rPr>
            <a:t>Ambiente organizzativo</a:t>
          </a:r>
          <a:endParaRPr lang="it-IT" sz="1800" b="1" dirty="0">
            <a:solidFill>
              <a:schemeClr val="accent1">
                <a:lumMod val="75000"/>
              </a:schemeClr>
            </a:solidFill>
          </a:endParaRPr>
        </a:p>
      </dgm:t>
    </dgm:pt>
    <dgm:pt modelId="{67C659CC-EA1C-4D9F-9033-2366FCD74938}" type="parTrans" cxnId="{13A18DCE-DA60-4CB6-8381-78232D6BC8F5}">
      <dgm:prSet/>
      <dgm:spPr/>
      <dgm:t>
        <a:bodyPr/>
        <a:lstStyle/>
        <a:p>
          <a:endParaRPr lang="it-IT" sz="1800" b="1">
            <a:solidFill>
              <a:schemeClr val="accent1">
                <a:lumMod val="75000"/>
              </a:schemeClr>
            </a:solidFill>
          </a:endParaRPr>
        </a:p>
      </dgm:t>
    </dgm:pt>
    <dgm:pt modelId="{49C9CF2D-7FB2-4E75-BE0E-FE3E79ECA0C5}" type="sibTrans" cxnId="{13A18DCE-DA60-4CB6-8381-78232D6BC8F5}">
      <dgm:prSet/>
      <dgm:spPr/>
      <dgm:t>
        <a:bodyPr/>
        <a:lstStyle/>
        <a:p>
          <a:endParaRPr lang="it-IT" sz="1800" b="1">
            <a:solidFill>
              <a:schemeClr val="accent1">
                <a:lumMod val="75000"/>
              </a:schemeClr>
            </a:solidFill>
          </a:endParaRPr>
        </a:p>
      </dgm:t>
    </dgm:pt>
    <dgm:pt modelId="{13727B37-9504-40AC-8CFA-AC3395F00575}">
      <dgm:prSet phldrT="[Testo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it-IT" sz="1800" b="1" dirty="0" smtClean="0">
              <a:solidFill>
                <a:schemeClr val="accent1">
                  <a:lumMod val="75000"/>
                </a:schemeClr>
              </a:solidFill>
            </a:rPr>
            <a:t>Pratiche educative e didattiche</a:t>
          </a:r>
          <a:endParaRPr lang="it-IT" sz="1800" b="1" dirty="0">
            <a:solidFill>
              <a:schemeClr val="accent1">
                <a:lumMod val="75000"/>
              </a:schemeClr>
            </a:solidFill>
          </a:endParaRPr>
        </a:p>
      </dgm:t>
    </dgm:pt>
    <dgm:pt modelId="{F585F5EB-A8FD-485F-B673-A309D8491457}" type="parTrans" cxnId="{87E0E73B-1CD3-4B83-9075-11B7185896A9}">
      <dgm:prSet/>
      <dgm:spPr/>
      <dgm:t>
        <a:bodyPr/>
        <a:lstStyle/>
        <a:p>
          <a:endParaRPr lang="it-IT" sz="1800" b="1">
            <a:solidFill>
              <a:schemeClr val="accent1">
                <a:lumMod val="75000"/>
              </a:schemeClr>
            </a:solidFill>
          </a:endParaRPr>
        </a:p>
      </dgm:t>
    </dgm:pt>
    <dgm:pt modelId="{11E60863-2C49-43B4-9FE3-6E59F9BF8047}" type="sibTrans" cxnId="{87E0E73B-1CD3-4B83-9075-11B7185896A9}">
      <dgm:prSet/>
      <dgm:spPr/>
      <dgm:t>
        <a:bodyPr/>
        <a:lstStyle/>
        <a:p>
          <a:endParaRPr lang="it-IT" sz="1800" b="1">
            <a:solidFill>
              <a:schemeClr val="accent1">
                <a:lumMod val="75000"/>
              </a:schemeClr>
            </a:solidFill>
          </a:endParaRPr>
        </a:p>
      </dgm:t>
    </dgm:pt>
    <dgm:pt modelId="{39F68444-B356-42DA-BA11-C0CB6B352C01}">
      <dgm:prSet phldrT="[Testo]" custT="1"/>
      <dgm:spPr>
        <a:solidFill>
          <a:schemeClr val="bg1"/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it-IT" sz="2000" b="1" dirty="0" smtClean="0">
              <a:solidFill>
                <a:schemeClr val="accent1">
                  <a:lumMod val="50000"/>
                </a:schemeClr>
              </a:solidFill>
            </a:rPr>
            <a:t>Esiti formati ed educativi</a:t>
          </a:r>
          <a:endParaRPr lang="it-IT" sz="2000" b="1" dirty="0">
            <a:solidFill>
              <a:schemeClr val="accent1">
                <a:lumMod val="50000"/>
              </a:schemeClr>
            </a:solidFill>
          </a:endParaRPr>
        </a:p>
      </dgm:t>
    </dgm:pt>
    <dgm:pt modelId="{B6079B31-ABDB-486D-807D-558EDCD9D1F7}" type="parTrans" cxnId="{3EDC0C2E-E6E3-4060-8FD1-789AE3F6C446}">
      <dgm:prSet/>
      <dgm:spPr/>
      <dgm:t>
        <a:bodyPr/>
        <a:lstStyle/>
        <a:p>
          <a:endParaRPr lang="it-IT" sz="1800" b="1">
            <a:solidFill>
              <a:schemeClr val="accent1">
                <a:lumMod val="75000"/>
              </a:schemeClr>
            </a:solidFill>
          </a:endParaRPr>
        </a:p>
      </dgm:t>
    </dgm:pt>
    <dgm:pt modelId="{6211883A-4C09-4AF7-9284-BAC5A6FC6CAE}" type="sibTrans" cxnId="{3EDC0C2E-E6E3-4060-8FD1-789AE3F6C446}">
      <dgm:prSet/>
      <dgm:spPr/>
      <dgm:t>
        <a:bodyPr/>
        <a:lstStyle/>
        <a:p>
          <a:endParaRPr lang="it-IT" sz="1800" b="1">
            <a:solidFill>
              <a:schemeClr val="accent1">
                <a:lumMod val="75000"/>
              </a:schemeClr>
            </a:solidFill>
          </a:endParaRPr>
        </a:p>
      </dgm:t>
    </dgm:pt>
    <dgm:pt modelId="{EACB3A6E-0DDC-4E28-A8CD-1C42F9E80265}" type="pres">
      <dgm:prSet presAssocID="{357E6F0E-8D71-416C-86E9-8D02A0DAECA3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F6CA137C-4924-4AB6-A0E2-51E7DA108C9D}" type="pres">
      <dgm:prSet presAssocID="{357E6F0E-8D71-416C-86E9-8D02A0DAECA3}" presName="comp1" presStyleCnt="0"/>
      <dgm:spPr/>
    </dgm:pt>
    <dgm:pt modelId="{BF4FC5B1-32D3-4F5A-81CF-28707C41D868}" type="pres">
      <dgm:prSet presAssocID="{357E6F0E-8D71-416C-86E9-8D02A0DAECA3}" presName="circle1" presStyleLbl="node1" presStyleIdx="0" presStyleCnt="4" custScaleX="175010" custScaleY="100000" custLinFactNeighborX="0" custLinFactNeighborY="2223"/>
      <dgm:spPr/>
      <dgm:t>
        <a:bodyPr/>
        <a:lstStyle/>
        <a:p>
          <a:endParaRPr lang="it-IT"/>
        </a:p>
      </dgm:t>
    </dgm:pt>
    <dgm:pt modelId="{F3991864-9A24-44ED-B05B-688B922FB1F9}" type="pres">
      <dgm:prSet presAssocID="{357E6F0E-8D71-416C-86E9-8D02A0DAECA3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B2D4A06-7CA8-47FE-A9AC-C4C552728FD6}" type="pres">
      <dgm:prSet presAssocID="{357E6F0E-8D71-416C-86E9-8D02A0DAECA3}" presName="comp2" presStyleCnt="0"/>
      <dgm:spPr/>
    </dgm:pt>
    <dgm:pt modelId="{2DC33D6B-8A17-4613-8B2B-8C4240B338B4}" type="pres">
      <dgm:prSet presAssocID="{357E6F0E-8D71-416C-86E9-8D02A0DAECA3}" presName="circle2" presStyleLbl="node1" presStyleIdx="1" presStyleCnt="4" custScaleX="182965"/>
      <dgm:spPr/>
      <dgm:t>
        <a:bodyPr/>
        <a:lstStyle/>
        <a:p>
          <a:endParaRPr lang="it-IT"/>
        </a:p>
      </dgm:t>
    </dgm:pt>
    <dgm:pt modelId="{B4D41EDE-1F14-4BFE-BF21-B99B8AA9915A}" type="pres">
      <dgm:prSet presAssocID="{357E6F0E-8D71-416C-86E9-8D02A0DAECA3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0E9C967-E9AA-43D8-A50B-9C5D56952A24}" type="pres">
      <dgm:prSet presAssocID="{357E6F0E-8D71-416C-86E9-8D02A0DAECA3}" presName="comp3" presStyleCnt="0"/>
      <dgm:spPr/>
    </dgm:pt>
    <dgm:pt modelId="{A1348688-6D1A-418B-8D8E-30D2955EA6AB}" type="pres">
      <dgm:prSet presAssocID="{357E6F0E-8D71-416C-86E9-8D02A0DAECA3}" presName="circle3" presStyleLbl="node1" presStyleIdx="2" presStyleCnt="4" custScaleX="153796"/>
      <dgm:spPr/>
      <dgm:t>
        <a:bodyPr/>
        <a:lstStyle/>
        <a:p>
          <a:endParaRPr lang="it-IT"/>
        </a:p>
      </dgm:t>
    </dgm:pt>
    <dgm:pt modelId="{36B42AF5-4872-42E7-9FD4-63DB4EF64773}" type="pres">
      <dgm:prSet presAssocID="{357E6F0E-8D71-416C-86E9-8D02A0DAECA3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9162F13-5E6E-46F1-BD6E-84A3340F0E73}" type="pres">
      <dgm:prSet presAssocID="{357E6F0E-8D71-416C-86E9-8D02A0DAECA3}" presName="comp4" presStyleCnt="0"/>
      <dgm:spPr/>
    </dgm:pt>
    <dgm:pt modelId="{09FCB9CE-BD42-405E-95E6-CA1B25B5E248}" type="pres">
      <dgm:prSet presAssocID="{357E6F0E-8D71-416C-86E9-8D02A0DAECA3}" presName="circle4" presStyleLbl="node1" presStyleIdx="3" presStyleCnt="4"/>
      <dgm:spPr/>
      <dgm:t>
        <a:bodyPr/>
        <a:lstStyle/>
        <a:p>
          <a:endParaRPr lang="it-IT"/>
        </a:p>
      </dgm:t>
    </dgm:pt>
    <dgm:pt modelId="{2A6F912B-F3DE-4BDC-905C-429B7C2ED4E2}" type="pres">
      <dgm:prSet presAssocID="{357E6F0E-8D71-416C-86E9-8D02A0DAECA3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8848339F-857E-41BA-8AC9-A6B803A750E3}" type="presOf" srcId="{96C7E914-7FD3-48A0-8894-3476DC5A65D3}" destId="{2DC33D6B-8A17-4613-8B2B-8C4240B338B4}" srcOrd="0" destOrd="0" presId="urn:microsoft.com/office/officeart/2005/8/layout/venn2"/>
    <dgm:cxn modelId="{C3907D34-9778-40E5-A4B9-460BFA8B7493}" type="presOf" srcId="{96C7E914-7FD3-48A0-8894-3476DC5A65D3}" destId="{B4D41EDE-1F14-4BFE-BF21-B99B8AA9915A}" srcOrd="1" destOrd="0" presId="urn:microsoft.com/office/officeart/2005/8/layout/venn2"/>
    <dgm:cxn modelId="{28F1FDF8-B2B6-4F17-A4BB-90B0CDFFD02E}" type="presOf" srcId="{781773AC-178B-4468-9941-E4A61D5CA261}" destId="{F3991864-9A24-44ED-B05B-688B922FB1F9}" srcOrd="1" destOrd="0" presId="urn:microsoft.com/office/officeart/2005/8/layout/venn2"/>
    <dgm:cxn modelId="{DA338684-AF7C-49A4-9AED-F204E8135053}" type="presOf" srcId="{357E6F0E-8D71-416C-86E9-8D02A0DAECA3}" destId="{EACB3A6E-0DDC-4E28-A8CD-1C42F9E80265}" srcOrd="0" destOrd="0" presId="urn:microsoft.com/office/officeart/2005/8/layout/venn2"/>
    <dgm:cxn modelId="{58A70422-82F6-4801-AC30-D317B02508DE}" type="presOf" srcId="{13727B37-9504-40AC-8CFA-AC3395F00575}" destId="{A1348688-6D1A-418B-8D8E-30D2955EA6AB}" srcOrd="0" destOrd="0" presId="urn:microsoft.com/office/officeart/2005/8/layout/venn2"/>
    <dgm:cxn modelId="{13A18DCE-DA60-4CB6-8381-78232D6BC8F5}" srcId="{357E6F0E-8D71-416C-86E9-8D02A0DAECA3}" destId="{96C7E914-7FD3-48A0-8894-3476DC5A65D3}" srcOrd="1" destOrd="0" parTransId="{67C659CC-EA1C-4D9F-9033-2366FCD74938}" sibTransId="{49C9CF2D-7FB2-4E75-BE0E-FE3E79ECA0C5}"/>
    <dgm:cxn modelId="{25369796-1D8A-4DD8-9E0A-176444A83BB3}" type="presOf" srcId="{39F68444-B356-42DA-BA11-C0CB6B352C01}" destId="{09FCB9CE-BD42-405E-95E6-CA1B25B5E248}" srcOrd="0" destOrd="0" presId="urn:microsoft.com/office/officeart/2005/8/layout/venn2"/>
    <dgm:cxn modelId="{6E6F5D64-93EC-4BFE-880D-DCE8A6F98A4D}" type="presOf" srcId="{13727B37-9504-40AC-8CFA-AC3395F00575}" destId="{36B42AF5-4872-42E7-9FD4-63DB4EF64773}" srcOrd="1" destOrd="0" presId="urn:microsoft.com/office/officeart/2005/8/layout/venn2"/>
    <dgm:cxn modelId="{57A61C05-459E-435A-BFAD-5A6E1A30F3B4}" srcId="{357E6F0E-8D71-416C-86E9-8D02A0DAECA3}" destId="{781773AC-178B-4468-9941-E4A61D5CA261}" srcOrd="0" destOrd="0" parTransId="{998C8A00-0E36-4CF4-AC7F-3015A22E2D8D}" sibTransId="{DF3EA6BD-DA50-4C04-956D-4C175BA5E4E1}"/>
    <dgm:cxn modelId="{87E0E73B-1CD3-4B83-9075-11B7185896A9}" srcId="{357E6F0E-8D71-416C-86E9-8D02A0DAECA3}" destId="{13727B37-9504-40AC-8CFA-AC3395F00575}" srcOrd="2" destOrd="0" parTransId="{F585F5EB-A8FD-485F-B673-A309D8491457}" sibTransId="{11E60863-2C49-43B4-9FE3-6E59F9BF8047}"/>
    <dgm:cxn modelId="{3EDC0C2E-E6E3-4060-8FD1-789AE3F6C446}" srcId="{357E6F0E-8D71-416C-86E9-8D02A0DAECA3}" destId="{39F68444-B356-42DA-BA11-C0CB6B352C01}" srcOrd="3" destOrd="0" parTransId="{B6079B31-ABDB-486D-807D-558EDCD9D1F7}" sibTransId="{6211883A-4C09-4AF7-9284-BAC5A6FC6CAE}"/>
    <dgm:cxn modelId="{9D6EBF98-730B-4121-A52F-DF4AEFD345C2}" type="presOf" srcId="{781773AC-178B-4468-9941-E4A61D5CA261}" destId="{BF4FC5B1-32D3-4F5A-81CF-28707C41D868}" srcOrd="0" destOrd="0" presId="urn:microsoft.com/office/officeart/2005/8/layout/venn2"/>
    <dgm:cxn modelId="{11A01C30-A88F-425E-8366-581E2809A6E4}" type="presOf" srcId="{39F68444-B356-42DA-BA11-C0CB6B352C01}" destId="{2A6F912B-F3DE-4BDC-905C-429B7C2ED4E2}" srcOrd="1" destOrd="0" presId="urn:microsoft.com/office/officeart/2005/8/layout/venn2"/>
    <dgm:cxn modelId="{42E3AD28-BBDE-47EA-97D2-E078A7BB1F8E}" type="presParOf" srcId="{EACB3A6E-0DDC-4E28-A8CD-1C42F9E80265}" destId="{F6CA137C-4924-4AB6-A0E2-51E7DA108C9D}" srcOrd="0" destOrd="0" presId="urn:microsoft.com/office/officeart/2005/8/layout/venn2"/>
    <dgm:cxn modelId="{C54C7A60-80CB-44DC-B850-B9535D73A5C1}" type="presParOf" srcId="{F6CA137C-4924-4AB6-A0E2-51E7DA108C9D}" destId="{BF4FC5B1-32D3-4F5A-81CF-28707C41D868}" srcOrd="0" destOrd="0" presId="urn:microsoft.com/office/officeart/2005/8/layout/venn2"/>
    <dgm:cxn modelId="{FFB25067-F72D-4454-85A7-DA717050FB57}" type="presParOf" srcId="{F6CA137C-4924-4AB6-A0E2-51E7DA108C9D}" destId="{F3991864-9A24-44ED-B05B-688B922FB1F9}" srcOrd="1" destOrd="0" presId="urn:microsoft.com/office/officeart/2005/8/layout/venn2"/>
    <dgm:cxn modelId="{10A81C0C-6296-4CF7-9FF2-9E8C18F7318F}" type="presParOf" srcId="{EACB3A6E-0DDC-4E28-A8CD-1C42F9E80265}" destId="{9B2D4A06-7CA8-47FE-A9AC-C4C552728FD6}" srcOrd="1" destOrd="0" presId="urn:microsoft.com/office/officeart/2005/8/layout/venn2"/>
    <dgm:cxn modelId="{0C9C492E-DB4A-4A5B-B0DB-92F14350F6E8}" type="presParOf" srcId="{9B2D4A06-7CA8-47FE-A9AC-C4C552728FD6}" destId="{2DC33D6B-8A17-4613-8B2B-8C4240B338B4}" srcOrd="0" destOrd="0" presId="urn:microsoft.com/office/officeart/2005/8/layout/venn2"/>
    <dgm:cxn modelId="{F167AF8A-A9C0-4EB1-83BC-8E73ACED88FB}" type="presParOf" srcId="{9B2D4A06-7CA8-47FE-A9AC-C4C552728FD6}" destId="{B4D41EDE-1F14-4BFE-BF21-B99B8AA9915A}" srcOrd="1" destOrd="0" presId="urn:microsoft.com/office/officeart/2005/8/layout/venn2"/>
    <dgm:cxn modelId="{D2D9E3FE-3C45-4277-8C56-1305D62AF46A}" type="presParOf" srcId="{EACB3A6E-0DDC-4E28-A8CD-1C42F9E80265}" destId="{D0E9C967-E9AA-43D8-A50B-9C5D56952A24}" srcOrd="2" destOrd="0" presId="urn:microsoft.com/office/officeart/2005/8/layout/venn2"/>
    <dgm:cxn modelId="{88C64124-919D-4FE4-BE48-0028578306A6}" type="presParOf" srcId="{D0E9C967-E9AA-43D8-A50B-9C5D56952A24}" destId="{A1348688-6D1A-418B-8D8E-30D2955EA6AB}" srcOrd="0" destOrd="0" presId="urn:microsoft.com/office/officeart/2005/8/layout/venn2"/>
    <dgm:cxn modelId="{FB6894E0-FBFD-4F67-8029-CBC33AF110AE}" type="presParOf" srcId="{D0E9C967-E9AA-43D8-A50B-9C5D56952A24}" destId="{36B42AF5-4872-42E7-9FD4-63DB4EF64773}" srcOrd="1" destOrd="0" presId="urn:microsoft.com/office/officeart/2005/8/layout/venn2"/>
    <dgm:cxn modelId="{19EEE048-A7C6-4A16-96C6-A1F41E1F6E85}" type="presParOf" srcId="{EACB3A6E-0DDC-4E28-A8CD-1C42F9E80265}" destId="{A9162F13-5E6E-46F1-BD6E-84A3340F0E73}" srcOrd="3" destOrd="0" presId="urn:microsoft.com/office/officeart/2005/8/layout/venn2"/>
    <dgm:cxn modelId="{0E6B338D-B0F6-4C19-804D-EFE096D21DCB}" type="presParOf" srcId="{A9162F13-5E6E-46F1-BD6E-84A3340F0E73}" destId="{09FCB9CE-BD42-405E-95E6-CA1B25B5E248}" srcOrd="0" destOrd="0" presId="urn:microsoft.com/office/officeart/2005/8/layout/venn2"/>
    <dgm:cxn modelId="{C0D26716-6F6C-4730-8B4F-C9DB36B9DACC}" type="presParOf" srcId="{A9162F13-5E6E-46F1-BD6E-84A3340F0E73}" destId="{2A6F912B-F3DE-4BDC-905C-429B7C2ED4E2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F4FC5B1-32D3-4F5A-81CF-28707C41D868}">
      <dsp:nvSpPr>
        <dsp:cNvPr id="0" name=""/>
        <dsp:cNvSpPr/>
      </dsp:nvSpPr>
      <dsp:spPr>
        <a:xfrm>
          <a:off x="43017" y="0"/>
          <a:ext cx="8122877" cy="4641379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solidFill>
                <a:schemeClr val="accent1">
                  <a:lumMod val="75000"/>
                </a:schemeClr>
              </a:solidFill>
            </a:rPr>
            <a:t>Contesto e  risorse</a:t>
          </a:r>
          <a:endParaRPr lang="it-IT" sz="1800" b="1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2968877" y="232068"/>
        <a:ext cx="2271156" cy="696206"/>
      </dsp:txXfrm>
    </dsp:sp>
    <dsp:sp modelId="{2DC33D6B-8A17-4613-8B2B-8C4240B338B4}">
      <dsp:nvSpPr>
        <dsp:cNvPr id="0" name=""/>
        <dsp:cNvSpPr/>
      </dsp:nvSpPr>
      <dsp:spPr>
        <a:xfrm>
          <a:off x="707616" y="928275"/>
          <a:ext cx="6793679" cy="3713103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solidFill>
                <a:schemeClr val="accent1">
                  <a:lumMod val="75000"/>
                </a:schemeClr>
              </a:solidFill>
            </a:rPr>
            <a:t>Ambiente organizzativo</a:t>
          </a:r>
          <a:endParaRPr lang="it-IT" sz="1800" b="1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2917260" y="1151061"/>
        <a:ext cx="2374390" cy="668358"/>
      </dsp:txXfrm>
    </dsp:sp>
    <dsp:sp modelId="{A1348688-6D1A-418B-8D8E-30D2955EA6AB}">
      <dsp:nvSpPr>
        <dsp:cNvPr id="0" name=""/>
        <dsp:cNvSpPr/>
      </dsp:nvSpPr>
      <dsp:spPr>
        <a:xfrm>
          <a:off x="1962979" y="1856551"/>
          <a:ext cx="4282953" cy="2784827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solidFill>
                <a:schemeClr val="accent1">
                  <a:lumMod val="75000"/>
                </a:schemeClr>
              </a:solidFill>
            </a:rPr>
            <a:t>Pratiche educative e didattiche</a:t>
          </a:r>
          <a:endParaRPr lang="it-IT" sz="1800" b="1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3106527" y="2065413"/>
        <a:ext cx="1995856" cy="626586"/>
      </dsp:txXfrm>
    </dsp:sp>
    <dsp:sp modelId="{09FCB9CE-BD42-405E-95E6-CA1B25B5E248}">
      <dsp:nvSpPr>
        <dsp:cNvPr id="0" name=""/>
        <dsp:cNvSpPr/>
      </dsp:nvSpPr>
      <dsp:spPr>
        <a:xfrm>
          <a:off x="3176180" y="2784827"/>
          <a:ext cx="1856551" cy="1856551"/>
        </a:xfrm>
        <a:prstGeom prst="ellipse">
          <a:avLst/>
        </a:prstGeom>
        <a:solidFill>
          <a:schemeClr val="bg1"/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>
              <a:solidFill>
                <a:schemeClr val="accent1">
                  <a:lumMod val="50000"/>
                </a:schemeClr>
              </a:solidFill>
            </a:rPr>
            <a:t>Esiti formati ed educativi</a:t>
          </a:r>
          <a:endParaRPr lang="it-IT" sz="2000" b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3448065" y="3248965"/>
        <a:ext cx="1312780" cy="9282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C5270-BFC0-43AD-AFAD-D29CFE8392E2}" type="datetimeFigureOut">
              <a:rPr lang="it-IT" smtClean="0"/>
              <a:pPr/>
              <a:t>16/11/2012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06779-7DF7-46A3-BE6C-4F059CDFAEE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C5270-BFC0-43AD-AFAD-D29CFE8392E2}" type="datetimeFigureOut">
              <a:rPr lang="it-IT" smtClean="0"/>
              <a:pPr/>
              <a:t>16/11/2012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06779-7DF7-46A3-BE6C-4F059CDFAEE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C5270-BFC0-43AD-AFAD-D29CFE8392E2}" type="datetimeFigureOut">
              <a:rPr lang="it-IT" smtClean="0"/>
              <a:pPr/>
              <a:t>16/11/2012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06779-7DF7-46A3-BE6C-4F059CDFAEE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C5270-BFC0-43AD-AFAD-D29CFE8392E2}" type="datetimeFigureOut">
              <a:rPr lang="it-IT" smtClean="0"/>
              <a:pPr/>
              <a:t>16/11/2012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06779-7DF7-46A3-BE6C-4F059CDFAEE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C5270-BFC0-43AD-AFAD-D29CFE8392E2}" type="datetimeFigureOut">
              <a:rPr lang="it-IT" smtClean="0"/>
              <a:pPr/>
              <a:t>16/11/2012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06779-7DF7-46A3-BE6C-4F059CDFAEE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C5270-BFC0-43AD-AFAD-D29CFE8392E2}" type="datetimeFigureOut">
              <a:rPr lang="it-IT" smtClean="0"/>
              <a:pPr/>
              <a:t>16/11/2012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06779-7DF7-46A3-BE6C-4F059CDFAEE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C5270-BFC0-43AD-AFAD-D29CFE8392E2}" type="datetimeFigureOut">
              <a:rPr lang="it-IT" smtClean="0"/>
              <a:pPr/>
              <a:t>16/11/2012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06779-7DF7-46A3-BE6C-4F059CDFAEE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C5270-BFC0-43AD-AFAD-D29CFE8392E2}" type="datetimeFigureOut">
              <a:rPr lang="it-IT" smtClean="0"/>
              <a:pPr/>
              <a:t>16/11/2012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06779-7DF7-46A3-BE6C-4F059CDFAEE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C5270-BFC0-43AD-AFAD-D29CFE8392E2}" type="datetimeFigureOut">
              <a:rPr lang="it-IT" smtClean="0"/>
              <a:pPr/>
              <a:t>16/11/2012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06779-7DF7-46A3-BE6C-4F059CDFAEE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C5270-BFC0-43AD-AFAD-D29CFE8392E2}" type="datetimeFigureOut">
              <a:rPr lang="it-IT" smtClean="0"/>
              <a:pPr/>
              <a:t>16/11/2012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06779-7DF7-46A3-BE6C-4F059CDFAEE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C5270-BFC0-43AD-AFAD-D29CFE8392E2}" type="datetimeFigureOut">
              <a:rPr lang="it-IT" smtClean="0"/>
              <a:pPr/>
              <a:t>16/11/2012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06779-7DF7-46A3-BE6C-4F059CDFAEE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C5270-BFC0-43AD-AFAD-D29CFE8392E2}" type="datetimeFigureOut">
              <a:rPr lang="it-IT" smtClean="0"/>
              <a:pPr/>
              <a:t>16/11/2012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06779-7DF7-46A3-BE6C-4F059CDFAEE8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55576" y="1844824"/>
            <a:ext cx="7846640" cy="2952328"/>
          </a:xfrm>
        </p:spPr>
        <p:style>
          <a:lnRef idx="2">
            <a:schemeClr val="accent1"/>
          </a:lnRef>
          <a:fillRef idx="1003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it-IT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VERSO IL RAPPORTO </a:t>
            </a:r>
            <a:r>
              <a:rPr lang="it-IT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DI</a:t>
            </a:r>
            <a:r>
              <a:rPr lang="it-IT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AUTOVALUTAZIONE</a:t>
            </a:r>
            <a:endParaRPr lang="it-IT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55576" y="4869160"/>
            <a:ext cx="7704856" cy="1152128"/>
          </a:xfrm>
        </p:spPr>
        <p:txBody>
          <a:bodyPr>
            <a:normAutofit fontScale="77500" lnSpcReduction="20000"/>
          </a:bodyPr>
          <a:lstStyle/>
          <a:p>
            <a:pPr algn="r"/>
            <a:endParaRPr lang="it-IT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ook Antiqua" pitchFamily="18" charset="0"/>
            </a:endParaRPr>
          </a:p>
          <a:p>
            <a:pPr algn="r"/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ok Antiqua" pitchFamily="18" charset="0"/>
              </a:rPr>
              <a:t>Seminari interregionali</a:t>
            </a:r>
          </a:p>
          <a:p>
            <a:pPr algn="r"/>
            <a:r>
              <a:rPr lang="it-IT" sz="28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ok Antiqua" pitchFamily="18" charset="0"/>
              </a:rPr>
              <a:t>Damiano Previtali</a:t>
            </a:r>
            <a:endParaRPr lang="it-IT" sz="2800" b="1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683568" y="620689"/>
            <a:ext cx="7776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Formazione per Dirigenti scolastici di nuova nomina</a:t>
            </a:r>
          </a:p>
          <a:p>
            <a:pPr algn="ctr"/>
            <a:r>
              <a:rPr lang="it-IT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a.s. 2012/2013</a:t>
            </a:r>
          </a:p>
          <a:p>
            <a:endParaRPr lang="it-IT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26" name="Picture 2" descr="C:\Users\adele\Desktop\logo_li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869160"/>
            <a:ext cx="4124946" cy="16422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it-IT" sz="3200" b="1" i="1" dirty="0" smtClean="0"/>
              <a:t>Quanti sono gli obiettivi?</a:t>
            </a:r>
            <a:r>
              <a:rPr lang="it-IT" sz="3200" b="1" dirty="0" smtClean="0"/>
              <a:t/>
            </a:r>
            <a:br>
              <a:rPr lang="it-IT" sz="3200" b="1" dirty="0" smtClean="0"/>
            </a:b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t-IT" dirty="0" smtClean="0"/>
              <a:t>Gli </a:t>
            </a:r>
            <a:r>
              <a:rPr lang="it-IT" dirty="0"/>
              <a:t>obiettivi devono essere pochi, chiari, rilevanti, misurabili e </a:t>
            </a:r>
            <a:r>
              <a:rPr lang="it-IT" dirty="0" smtClean="0"/>
              <a:t>valutabili. </a:t>
            </a:r>
          </a:p>
          <a:p>
            <a:pPr>
              <a:buNone/>
            </a:pPr>
            <a:r>
              <a:rPr lang="it-IT" dirty="0" smtClean="0"/>
              <a:t>In particolare:</a:t>
            </a:r>
            <a:endParaRPr lang="it-IT" dirty="0"/>
          </a:p>
          <a:p>
            <a:pPr lvl="0"/>
            <a:r>
              <a:rPr lang="it-IT" b="1" dirty="0" smtClean="0"/>
              <a:t>obiettivi </a:t>
            </a:r>
            <a:r>
              <a:rPr lang="it-IT" b="1" dirty="0"/>
              <a:t>riferiti agli </a:t>
            </a:r>
            <a:r>
              <a:rPr lang="it-IT" b="1" dirty="0" smtClean="0"/>
              <a:t>esiti</a:t>
            </a:r>
            <a:endParaRPr lang="it-IT" b="1" dirty="0"/>
          </a:p>
          <a:p>
            <a:pPr lvl="0"/>
            <a:r>
              <a:rPr lang="it-IT" b="1" dirty="0" smtClean="0"/>
              <a:t>obiettivi </a:t>
            </a:r>
            <a:r>
              <a:rPr lang="it-IT" b="1" dirty="0"/>
              <a:t>riferiti ai </a:t>
            </a:r>
            <a:r>
              <a:rPr lang="it-IT" b="1" dirty="0" smtClean="0"/>
              <a:t>processi</a:t>
            </a:r>
            <a:endParaRPr lang="it-IT" b="1" dirty="0"/>
          </a:p>
          <a:p>
            <a:pPr>
              <a:buNone/>
            </a:pPr>
            <a:r>
              <a:rPr lang="it-IT" dirty="0"/>
              <a:t>È comunque consigliabile attestarsi su pochi obiettivi </a:t>
            </a:r>
            <a:r>
              <a:rPr lang="it-IT" dirty="0" smtClean="0"/>
              <a:t>(n. 3 o 4). </a:t>
            </a:r>
          </a:p>
          <a:p>
            <a:pPr>
              <a:buNone/>
            </a:pPr>
            <a:r>
              <a:rPr lang="it-IT" dirty="0" smtClean="0"/>
              <a:t>Evidentemente </a:t>
            </a:r>
            <a:r>
              <a:rPr lang="it-IT" dirty="0"/>
              <a:t>si tratterà di mettere  in relazione gli obiettivi di esito e quelli di processo, in relazione alla specifica situazione della scuola.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1124744"/>
            <a:ext cx="8424936" cy="4608511"/>
          </a:xfr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514350" lvl="0" indent="-514350" algn="ctr">
              <a:buNone/>
            </a:pPr>
            <a:endParaRPr lang="it-IT" sz="4400" b="1" dirty="0" smtClean="0">
              <a:ln w="19050">
                <a:solidFill>
                  <a:schemeClr val="tx2">
                    <a:lumMod val="50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514350" lvl="0" indent="-514350" algn="ctr">
              <a:buFont typeface="+mj-lt"/>
              <a:buAutoNum type="arabicPeriod"/>
            </a:pPr>
            <a:endParaRPr lang="it-IT" sz="4400" b="1" dirty="0">
              <a:ln w="19050">
                <a:solidFill>
                  <a:schemeClr val="tx2">
                    <a:lumMod val="50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514350" lvl="0" indent="-514350" algn="ctr">
              <a:buNone/>
            </a:pPr>
            <a:r>
              <a:rPr lang="it-IT" sz="4400" b="1" dirty="0">
                <a:ln w="1905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Il rapporto di </a:t>
            </a:r>
            <a:r>
              <a:rPr lang="it-IT" sz="4400" b="1" dirty="0" smtClean="0">
                <a:ln w="1905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autovalutazione</a:t>
            </a:r>
            <a:endParaRPr lang="it-IT" sz="4400" b="1" dirty="0">
              <a:ln w="19050">
                <a:solidFill>
                  <a:schemeClr val="tx2">
                    <a:lumMod val="50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>
              <a:buNone/>
            </a:pPr>
            <a:endParaRPr lang="it-IT" sz="4400" b="1" dirty="0">
              <a:ln w="19050">
                <a:solidFill>
                  <a:schemeClr val="tx2">
                    <a:lumMod val="50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539552" y="836712"/>
          <a:ext cx="8003232" cy="5448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98776"/>
                <a:gridCol w="4104456"/>
              </a:tblGrid>
              <a:tr h="2370154">
                <a:tc>
                  <a:txBody>
                    <a:bodyPr/>
                    <a:lstStyle/>
                    <a:p>
                      <a:pPr algn="ctr"/>
                      <a:endParaRPr lang="it-IT" sz="2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it-IT" sz="2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sz="2800" b="1" dirty="0" smtClean="0">
                          <a:solidFill>
                            <a:schemeClr val="tx1"/>
                          </a:solidFill>
                        </a:rPr>
                        <a:t>1. ANALISI</a:t>
                      </a:r>
                    </a:p>
                    <a:p>
                      <a:pPr algn="ctr"/>
                      <a:r>
                        <a:rPr lang="it-IT" sz="2800" b="1" dirty="0" smtClean="0">
                          <a:solidFill>
                            <a:schemeClr val="tx1"/>
                          </a:solidFill>
                        </a:rPr>
                        <a:t>DELLA SITUAZIONE</a:t>
                      </a:r>
                      <a:endParaRPr lang="it-IT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it-IT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it-IT" sz="2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Il RA è sostanzialmente composto da due parti.</a:t>
                      </a:r>
                      <a:r>
                        <a:rPr lang="it-IT" sz="2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N</a:t>
                      </a:r>
                      <a:r>
                        <a:rPr lang="it-IT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ella prima parte si chiede al dirigente di selezionare una serie di informazioni e di dati per leggere la propria situazione e per definire, nella seconda parte, gli obiettivi di miglioramento</a:t>
                      </a:r>
                      <a:endParaRPr lang="it-IT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508134">
                <a:tc>
                  <a:txBody>
                    <a:bodyPr/>
                    <a:lstStyle/>
                    <a:p>
                      <a:pPr algn="ctr"/>
                      <a:endParaRPr lang="it-IT" sz="2800" b="1" dirty="0" smtClean="0"/>
                    </a:p>
                    <a:p>
                      <a:pPr algn="ctr"/>
                      <a:endParaRPr lang="it-IT" sz="2800" b="1" dirty="0" smtClean="0"/>
                    </a:p>
                    <a:p>
                      <a:pPr algn="ctr"/>
                      <a:r>
                        <a:rPr lang="it-IT" sz="2800" b="1" dirty="0" smtClean="0"/>
                        <a:t>2. OBIETTIVI</a:t>
                      </a:r>
                    </a:p>
                    <a:p>
                      <a:pPr algn="ctr"/>
                      <a:r>
                        <a:rPr lang="it-IT" sz="2800" b="1" dirty="0" err="1" smtClean="0"/>
                        <a:t>DI</a:t>
                      </a:r>
                      <a:r>
                        <a:rPr lang="it-IT" sz="2800" b="1" dirty="0" smtClean="0"/>
                        <a:t> MIGLIORAMENTO</a:t>
                      </a:r>
                    </a:p>
                    <a:p>
                      <a:pPr algn="ctr"/>
                      <a:endParaRPr lang="it-IT" sz="2800" b="1" dirty="0" smtClean="0"/>
                    </a:p>
                    <a:p>
                      <a:pPr algn="ctr"/>
                      <a:endParaRPr lang="it-IT" sz="2800" b="1" dirty="0" smtClean="0"/>
                    </a:p>
                    <a:p>
                      <a:pPr algn="ctr"/>
                      <a:endParaRPr lang="it-IT" sz="2800" b="1" dirty="0" smtClean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 b="1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395536" y="1040368"/>
          <a:ext cx="8352928" cy="55129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  <a:gridCol w="3744416"/>
                <a:gridCol w="3744416"/>
              </a:tblGrid>
              <a:tr h="428871">
                <a:tc rowSpan="6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latin typeface="Times New Roman"/>
                          <a:ea typeface="Times New Roman"/>
                          <a:cs typeface="Times New Roman"/>
                        </a:rPr>
                        <a:t>ANALISI</a:t>
                      </a:r>
                      <a:endParaRPr lang="it-IT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>
                    <a:solidFill>
                      <a:schemeClr val="tx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latin typeface="Times New Roman"/>
                          <a:ea typeface="Times New Roman"/>
                          <a:cs typeface="Times New Roman"/>
                        </a:rPr>
                        <a:t>CONTESTO</a:t>
                      </a:r>
                      <a:endParaRPr lang="it-IT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38369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latin typeface="Times New Roman"/>
                          <a:ea typeface="Times New Roman"/>
                          <a:cs typeface="Times New Roman"/>
                        </a:rPr>
                        <a:t>CONTESTO </a:t>
                      </a:r>
                      <a:endParaRPr lang="it-IT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latin typeface="Times New Roman"/>
                          <a:ea typeface="Times New Roman"/>
                          <a:cs typeface="Times New Roman"/>
                        </a:rPr>
                        <a:t>e RISORSE</a:t>
                      </a:r>
                      <a:endParaRPr lang="it-IT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Analisi </a:t>
                      </a:r>
                      <a:r>
                        <a:rPr lang="it-IT" sz="1600" dirty="0">
                          <a:latin typeface="Times New Roman"/>
                          <a:ea typeface="Times New Roman"/>
                          <a:cs typeface="Times New Roman"/>
                        </a:rPr>
                        <a:t>della situazione in forma descrittiva e attraverso l’individuazione degli elementi essenziali caratterizzanti il contesto di </a:t>
                      </a:r>
                      <a:r>
                        <a:rPr lang="it-IT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riferimento.</a:t>
                      </a:r>
                      <a:endParaRPr lang="it-IT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u="sng" dirty="0">
                          <a:latin typeface="Times New Roman"/>
                          <a:ea typeface="Times New Roman"/>
                          <a:cs typeface="Times New Roman"/>
                        </a:rPr>
                        <a:t>VEDI TABELLA </a:t>
                      </a:r>
                      <a:r>
                        <a:rPr lang="it-IT" sz="1600" u="sng" dirty="0" smtClean="0">
                          <a:latin typeface="Times New Roman"/>
                          <a:ea typeface="Times New Roman"/>
                          <a:cs typeface="Times New Roman"/>
                        </a:rPr>
                        <a:t>1 in linee guida</a:t>
                      </a:r>
                      <a:endParaRPr lang="it-IT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887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PROCESSI</a:t>
                      </a:r>
                      <a:endParaRPr lang="it-IT" sz="18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70255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latin typeface="Times New Roman"/>
                          <a:ea typeface="Times New Roman"/>
                          <a:cs typeface="Times New Roman"/>
                        </a:rPr>
                        <a:t>AMBIENTE ORGANIZZATIVO </a:t>
                      </a:r>
                      <a:endParaRPr lang="it-IT" sz="18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latin typeface="Times New Roman"/>
                          <a:ea typeface="Times New Roman"/>
                          <a:cs typeface="Times New Roman"/>
                        </a:rPr>
                        <a:t>PRATICHE EDUCATIVE E DIDATTICHE</a:t>
                      </a:r>
                      <a:endParaRPr lang="it-IT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latin typeface="Times New Roman"/>
                          <a:ea typeface="Times New Roman"/>
                          <a:cs typeface="Times New Roman"/>
                        </a:rPr>
                        <a:t>Analisi della situazione attraverso scale di valutazione e analisi dei punti di forza e di debolezza, con la documentazione di dati ed </a:t>
                      </a:r>
                      <a:r>
                        <a:rPr lang="it-IT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evidenze, per </a:t>
                      </a:r>
                      <a:r>
                        <a:rPr lang="it-IT" sz="1600" dirty="0">
                          <a:latin typeface="Times New Roman"/>
                          <a:ea typeface="Times New Roman"/>
                          <a:cs typeface="Times New Roman"/>
                        </a:rPr>
                        <a:t>i due </a:t>
                      </a:r>
                      <a:r>
                        <a:rPr lang="it-IT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punti </a:t>
                      </a:r>
                      <a:r>
                        <a:rPr lang="it-IT" sz="1600" dirty="0">
                          <a:latin typeface="Times New Roman"/>
                          <a:ea typeface="Times New Roman"/>
                          <a:cs typeface="Times New Roman"/>
                        </a:rPr>
                        <a:t>ritenuti più forti e per i due ritenuti più deboli.</a:t>
                      </a:r>
                      <a:endParaRPr lang="it-IT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u="sng" dirty="0">
                          <a:latin typeface="Times New Roman"/>
                          <a:ea typeface="Times New Roman"/>
                          <a:cs typeface="Times New Roman"/>
                        </a:rPr>
                        <a:t>VEDI TABELLA </a:t>
                      </a:r>
                      <a:r>
                        <a:rPr lang="it-IT" sz="1600" u="sng" dirty="0" smtClean="0">
                          <a:latin typeface="Times New Roman"/>
                          <a:ea typeface="Times New Roman"/>
                          <a:cs typeface="Times New Roman"/>
                        </a:rPr>
                        <a:t>2 in linee guida</a:t>
                      </a:r>
                      <a:endParaRPr lang="it-IT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887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ESITI</a:t>
                      </a:r>
                      <a:endParaRPr lang="it-IT" sz="18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95245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latin typeface="Times New Roman"/>
                          <a:ea typeface="Times New Roman"/>
                          <a:cs typeface="Times New Roman"/>
                        </a:rPr>
                        <a:t>ESITI FORMATIVI </a:t>
                      </a:r>
                      <a:r>
                        <a:rPr lang="it-IT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e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EDUCATIVI</a:t>
                      </a:r>
                      <a:endParaRPr lang="it-IT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u="none" dirty="0" smtClean="0">
                          <a:latin typeface="Times New Roman"/>
                          <a:ea typeface="Times New Roman"/>
                          <a:cs typeface="Times New Roman"/>
                        </a:rPr>
                        <a:t>Analisi della situazione attraverso le evidenze e i dati a disposizione all’interno di una matrice comune.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u="sng" dirty="0" smtClean="0">
                          <a:latin typeface="Times New Roman"/>
                          <a:ea typeface="Times New Roman"/>
                          <a:cs typeface="Times New Roman"/>
                        </a:rPr>
                        <a:t>Vedi </a:t>
                      </a:r>
                      <a:r>
                        <a:rPr lang="it-IT" sz="1600" u="sng" dirty="0">
                          <a:latin typeface="Times New Roman"/>
                          <a:ea typeface="Times New Roman"/>
                          <a:cs typeface="Times New Roman"/>
                        </a:rPr>
                        <a:t>TABELLA </a:t>
                      </a:r>
                      <a:r>
                        <a:rPr lang="it-IT" sz="1600" u="sng" dirty="0" smtClean="0">
                          <a:latin typeface="Times New Roman"/>
                          <a:ea typeface="Times New Roman"/>
                          <a:cs typeface="Times New Roman"/>
                        </a:rPr>
                        <a:t>3 in linee guida</a:t>
                      </a:r>
                      <a:endParaRPr lang="it-IT" sz="1600" u="sng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395536" y="332656"/>
            <a:ext cx="80648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 smtClean="0"/>
              <a:t>1. ANALISI</a:t>
            </a:r>
            <a:endParaRPr lang="it-IT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it-IT" sz="3200" b="1" dirty="0" smtClean="0"/>
              <a:t>2. OBIETTIVI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MIGLIORAMENTO</a:t>
            </a:r>
            <a:endParaRPr lang="it-IT" sz="3200" b="1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67544" y="1268761"/>
          <a:ext cx="8352928" cy="5184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392"/>
                <a:gridCol w="4824536"/>
              </a:tblGrid>
              <a:tr h="35045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0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0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latin typeface="Times New Roman"/>
                          <a:ea typeface="Times New Roman"/>
                          <a:cs typeface="Times New Roman"/>
                        </a:rPr>
                        <a:t>OBIETTIVI </a:t>
                      </a:r>
                      <a:r>
                        <a:rPr lang="it-IT" sz="2400" b="1" dirty="0" err="1">
                          <a:latin typeface="Times New Roman"/>
                          <a:ea typeface="Times New Roman"/>
                          <a:cs typeface="Times New Roman"/>
                        </a:rPr>
                        <a:t>DI</a:t>
                      </a:r>
                      <a:r>
                        <a:rPr lang="it-IT" sz="2400" b="1" dirty="0">
                          <a:latin typeface="Times New Roman"/>
                          <a:ea typeface="Times New Roman"/>
                          <a:cs typeface="Times New Roman"/>
                        </a:rPr>
                        <a:t> MIGLIORAMENTO</a:t>
                      </a:r>
                      <a:endParaRPr lang="it-IT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8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Quali </a:t>
                      </a:r>
                      <a:r>
                        <a:rPr lang="it-IT" sz="1800" i="1" dirty="0">
                          <a:latin typeface="Times New Roman"/>
                          <a:ea typeface="Times New Roman"/>
                          <a:cs typeface="Times New Roman"/>
                        </a:rPr>
                        <a:t>prospettive (nei prossimi anni) per il miglioramento? </a:t>
                      </a:r>
                      <a:endParaRPr lang="it-IT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i="1" dirty="0">
                          <a:latin typeface="Times New Roman"/>
                          <a:ea typeface="Times New Roman"/>
                          <a:cs typeface="Times New Roman"/>
                        </a:rPr>
                        <a:t>Quali obiettivi? </a:t>
                      </a:r>
                      <a:endParaRPr lang="it-IT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i="1" dirty="0">
                          <a:latin typeface="Times New Roman"/>
                          <a:ea typeface="Times New Roman"/>
                          <a:cs typeface="Times New Roman"/>
                        </a:rPr>
                        <a:t>Quali sono i risultati attesi per i prossimi anni?</a:t>
                      </a:r>
                      <a:endParaRPr lang="it-IT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i="1" dirty="0">
                          <a:latin typeface="Times New Roman"/>
                          <a:ea typeface="Times New Roman"/>
                          <a:cs typeface="Times New Roman"/>
                        </a:rPr>
                        <a:t>Quali indicatori? Benchmark e target?</a:t>
                      </a:r>
                      <a:endParaRPr lang="it-IT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i="1" dirty="0">
                          <a:latin typeface="Times New Roman"/>
                          <a:ea typeface="Times New Roman"/>
                          <a:cs typeface="Times New Roman"/>
                        </a:rPr>
                        <a:t>Perché questi obiettivi in relazione alle risultanze dell’autovalutazione</a:t>
                      </a:r>
                      <a:r>
                        <a:rPr lang="it-IT" sz="18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latin typeface="Times New Roman"/>
                          <a:ea typeface="Times New Roman"/>
                          <a:cs typeface="Times New Roman"/>
                        </a:rPr>
                        <a:t>Vedi </a:t>
                      </a:r>
                      <a:r>
                        <a:rPr lang="it-IT" sz="1800" u="sng" dirty="0">
                          <a:latin typeface="Times New Roman"/>
                          <a:ea typeface="Times New Roman"/>
                          <a:cs typeface="Times New Roman"/>
                        </a:rPr>
                        <a:t>TABELLA  4  </a:t>
                      </a:r>
                      <a:r>
                        <a:rPr lang="it-IT" sz="1800" u="none" dirty="0" smtClean="0">
                          <a:latin typeface="Times New Roman"/>
                          <a:ea typeface="Times New Roman"/>
                          <a:cs typeface="Times New Roman"/>
                        </a:rPr>
                        <a:t>in linee guida</a:t>
                      </a:r>
                      <a:endParaRPr lang="it-IT" sz="1800" u="none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1680014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0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NOTA </a:t>
                      </a:r>
                      <a:r>
                        <a:rPr lang="it-IT" sz="2000" b="1" dirty="0">
                          <a:latin typeface="Times New Roman"/>
                          <a:ea typeface="Times New Roman"/>
                          <a:cs typeface="Times New Roman"/>
                        </a:rPr>
                        <a:t>METODOLOGICA</a:t>
                      </a:r>
                      <a:endParaRPr lang="it-IT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i="1" dirty="0">
                          <a:latin typeface="Times New Roman"/>
                          <a:ea typeface="Times New Roman"/>
                          <a:cs typeface="Times New Roman"/>
                        </a:rPr>
                        <a:t>Da chi è stato elaborato il rapporto?</a:t>
                      </a:r>
                      <a:endParaRPr lang="it-IT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it-IT" sz="3600" b="1" dirty="0" smtClean="0"/>
              <a:t>Indicazioni operative per la stesura del RA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836712"/>
            <a:ext cx="8712968" cy="576064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>
              <a:buNone/>
            </a:pPr>
            <a:r>
              <a:rPr lang="it-IT" sz="2000" b="1" dirty="0" smtClean="0"/>
              <a:t>1 . Analisi contesto/risorse</a:t>
            </a:r>
            <a:endParaRPr lang="it-IT" sz="2000" dirty="0" smtClean="0"/>
          </a:p>
          <a:p>
            <a:pPr>
              <a:buNone/>
            </a:pPr>
            <a:r>
              <a:rPr lang="it-IT" sz="2000" dirty="0" smtClean="0"/>
              <a:t>Utilizzare la Tabella 1 per cercare di individuare, delineare e documentare, i caratteri salienti del contesto di riferimento in forma descrittiva.</a:t>
            </a:r>
          </a:p>
          <a:p>
            <a:pPr>
              <a:buNone/>
            </a:pPr>
            <a:r>
              <a:rPr lang="it-IT" sz="2000" b="1" dirty="0" smtClean="0"/>
              <a:t>2. </a:t>
            </a:r>
            <a:r>
              <a:rPr lang="it-IT" sz="2000" dirty="0" smtClean="0"/>
              <a:t> </a:t>
            </a:r>
            <a:r>
              <a:rPr lang="it-IT" sz="2000" b="1" dirty="0" smtClean="0"/>
              <a:t>Analisi dei processi</a:t>
            </a:r>
            <a:endParaRPr lang="it-IT" sz="2000" dirty="0" smtClean="0"/>
          </a:p>
          <a:p>
            <a:pPr>
              <a:buNone/>
            </a:pPr>
            <a:r>
              <a:rPr lang="it-IT" sz="2000" dirty="0" smtClean="0"/>
              <a:t>Utilizzare la Tabella 2 per individuare i punti di forza e di debolezza attraverso una scala di valutazione . A seguito si chiede al Dirigente di individuare 2 punti di particolare forza e 2 punti di particolare debolezza su cui puntare l’attenzione e articolare meglio.</a:t>
            </a:r>
          </a:p>
          <a:p>
            <a:pPr lvl="0">
              <a:buNone/>
            </a:pPr>
            <a:r>
              <a:rPr lang="it-IT" sz="2000" b="1" dirty="0" smtClean="0"/>
              <a:t>3. Analisi degli esiti</a:t>
            </a:r>
            <a:endParaRPr lang="it-IT" sz="2000" dirty="0" smtClean="0"/>
          </a:p>
          <a:p>
            <a:pPr>
              <a:buNone/>
            </a:pPr>
            <a:r>
              <a:rPr lang="it-IT" sz="2000" dirty="0" smtClean="0"/>
              <a:t>Riferirsi alla Tabella 3 in cui si definiscono degli indicatori strategici di riferimento con dati messi a disposizione da Invalsi e Scuola in Chiaro. Si chiede di individuare i punti su cui si intende porre l’attenzione per il miglioramento del servizio.</a:t>
            </a:r>
          </a:p>
          <a:p>
            <a:pPr>
              <a:buNone/>
            </a:pPr>
            <a:r>
              <a:rPr lang="it-IT" sz="2000" b="1" dirty="0" smtClean="0"/>
              <a:t> 4.  Obiettivi di miglioramento</a:t>
            </a:r>
            <a:r>
              <a:rPr lang="it-IT" sz="2000" dirty="0" smtClean="0"/>
              <a:t> </a:t>
            </a:r>
          </a:p>
          <a:p>
            <a:pPr>
              <a:buNone/>
            </a:pPr>
            <a:r>
              <a:rPr lang="it-IT" sz="2000" dirty="0" smtClean="0"/>
              <a:t>Con riferimento alla tabella  4 si chiede di individuare alcuni obiettivi di miglioramento e di argomentare il collegamento fra la scelta degli obiettivi e l’analisi evidenziata nei punti precedenti.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it-IT" sz="3200" b="1" dirty="0" smtClean="0"/>
              <a:t>Schema riassuntivo finale</a:t>
            </a:r>
            <a:endParaRPr lang="it-IT" sz="3200" b="1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251520" y="1556792"/>
          <a:ext cx="7920882" cy="4997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  <a:gridCol w="1532742"/>
                <a:gridCol w="1254997"/>
                <a:gridCol w="1254997"/>
                <a:gridCol w="1254997"/>
                <a:gridCol w="1254997"/>
              </a:tblGrid>
              <a:tr h="40708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b="1" dirty="0">
                          <a:latin typeface="Times New Roman"/>
                          <a:ea typeface="Times New Roman"/>
                          <a:cs typeface="Times New Roman"/>
                        </a:rPr>
                        <a:t>OBIETTIVO</a:t>
                      </a:r>
                      <a:endParaRPr lang="it-IT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b="1" dirty="0">
                          <a:latin typeface="Times New Roman"/>
                          <a:ea typeface="Times New Roman"/>
                          <a:cs typeface="Times New Roman"/>
                        </a:rPr>
                        <a:t>INDICATORE</a:t>
                      </a:r>
                      <a:endParaRPr lang="it-IT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b="1" dirty="0">
                          <a:latin typeface="Times New Roman"/>
                          <a:ea typeface="Times New Roman"/>
                          <a:cs typeface="Times New Roman"/>
                        </a:rPr>
                        <a:t>DATI</a:t>
                      </a:r>
                      <a:endParaRPr lang="it-IT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20229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latin typeface="Times New Roman"/>
                          <a:ea typeface="Times New Roman"/>
                          <a:cs typeface="Times New Roman"/>
                        </a:rPr>
                        <a:t>Attuale</a:t>
                      </a:r>
                      <a:endParaRPr lang="it-IT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latin typeface="Times New Roman"/>
                          <a:ea typeface="Times New Roman"/>
                          <a:cs typeface="Times New Roman"/>
                        </a:rPr>
                        <a:t>Valori di Riferimento </a:t>
                      </a:r>
                      <a:endParaRPr lang="it-IT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i="1">
                          <a:latin typeface="Times New Roman"/>
                          <a:ea typeface="Times New Roman"/>
                          <a:cs typeface="Times New Roman"/>
                        </a:rPr>
                        <a:t>benchmark </a:t>
                      </a:r>
                      <a:endParaRPr lang="it-IT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latin typeface="Times New Roman"/>
                          <a:ea typeface="Times New Roman"/>
                          <a:cs typeface="Times New Roman"/>
                        </a:rPr>
                        <a:t>(se presenti)</a:t>
                      </a:r>
                      <a:endParaRPr lang="it-IT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b="1">
                          <a:latin typeface="Times New Roman"/>
                          <a:ea typeface="Times New Roman"/>
                          <a:cs typeface="Times New Roman"/>
                        </a:rPr>
                        <a:t>Target </a:t>
                      </a:r>
                      <a:endParaRPr lang="it-IT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latin typeface="Times New Roman"/>
                          <a:ea typeface="Times New Roman"/>
                          <a:cs typeface="Times New Roman"/>
                        </a:rPr>
                        <a:t>(risultato atteso)</a:t>
                      </a:r>
                      <a:endParaRPr lang="it-IT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b="1" dirty="0">
                          <a:latin typeface="Times New Roman"/>
                          <a:ea typeface="Times New Roman"/>
                          <a:cs typeface="Times New Roman"/>
                        </a:rPr>
                        <a:t>Risultato</a:t>
                      </a:r>
                      <a:endParaRPr lang="it-IT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latin typeface="Times New Roman"/>
                          <a:ea typeface="Times New Roman"/>
                          <a:cs typeface="Times New Roman"/>
                        </a:rPr>
                        <a:t>(finale a seguito </a:t>
                      </a:r>
                      <a:r>
                        <a:rPr lang="it-IT" sz="1400" dirty="0" err="1">
                          <a:latin typeface="Times New Roman"/>
                          <a:ea typeface="Times New Roman"/>
                          <a:cs typeface="Times New Roman"/>
                        </a:rPr>
                        <a:t>PdiM</a:t>
                      </a:r>
                      <a:r>
                        <a:rPr lang="it-IT" sz="14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it-IT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4070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latin typeface="Times New Roman"/>
                          <a:ea typeface="Times New Roman"/>
                          <a:cs typeface="Times New Roman"/>
                        </a:rPr>
                        <a:t>1 ( di risultato)</a:t>
                      </a:r>
                      <a:endParaRPr lang="it-IT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400"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400"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4070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latin typeface="Times New Roman"/>
                          <a:ea typeface="Times New Roman"/>
                          <a:cs typeface="Times New Roman"/>
                        </a:rPr>
                        <a:t>2 ( di risultato)</a:t>
                      </a:r>
                      <a:endParaRPr lang="it-IT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400"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400"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4070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latin typeface="Times New Roman"/>
                          <a:ea typeface="Times New Roman"/>
                          <a:cs typeface="Times New Roman"/>
                        </a:rPr>
                        <a:t>3 ( di processo)</a:t>
                      </a:r>
                      <a:endParaRPr lang="it-IT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400"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400"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4070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latin typeface="Times New Roman"/>
                          <a:ea typeface="Times New Roman"/>
                          <a:cs typeface="Times New Roman"/>
                        </a:rPr>
                        <a:t>4 ( di processo)</a:t>
                      </a:r>
                      <a:endParaRPr lang="it-IT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400"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400"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4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1293746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4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Motivare </a:t>
                      </a:r>
                      <a:r>
                        <a:rPr lang="it-IT" sz="1400" b="1" dirty="0">
                          <a:latin typeface="Times New Roman"/>
                          <a:ea typeface="Times New Roman"/>
                          <a:cs typeface="Times New Roman"/>
                        </a:rPr>
                        <a:t>il collegamento fra obiettivi individuati e risultanze interne all’autovalutazione</a:t>
                      </a:r>
                      <a:endParaRPr lang="it-IT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          </a:r>
                      <a:r>
                        <a:rPr lang="it-IT" sz="14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…………………………………………</a:t>
                      </a:r>
                      <a:endParaRPr lang="it-IT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it-IT" sz="3200" b="1" dirty="0" smtClean="0"/>
              <a:t>LA CORNICE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RIFERIMENTO</a:t>
            </a:r>
            <a:endParaRPr lang="it-IT" sz="3200" b="1" dirty="0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</p:nvPr>
        </p:nvGraphicFramePr>
        <p:xfrm>
          <a:off x="467544" y="1484784"/>
          <a:ext cx="8208912" cy="4641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CasellaDiTesto 10"/>
          <p:cNvSpPr txBox="1"/>
          <p:nvPr/>
        </p:nvSpPr>
        <p:spPr>
          <a:xfrm>
            <a:off x="323528" y="1124744"/>
            <a:ext cx="8568952" cy="43088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200" b="1" dirty="0" smtClean="0">
                <a:solidFill>
                  <a:schemeClr val="bg1"/>
                </a:solidFill>
              </a:rPr>
              <a:t>VINCOLI E OPPORTUNITA’</a:t>
            </a:r>
            <a:endParaRPr lang="it-IT" sz="2200" b="1" dirty="0">
              <a:solidFill>
                <a:schemeClr val="bg1"/>
              </a:solidFill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323528" y="6093296"/>
            <a:ext cx="8568952" cy="43088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200" b="1" dirty="0" smtClean="0">
                <a:solidFill>
                  <a:schemeClr val="bg1"/>
                </a:solidFill>
              </a:rPr>
              <a:t>IMPATTI</a:t>
            </a:r>
            <a:endParaRPr lang="it-IT" sz="2200" b="1" dirty="0">
              <a:solidFill>
                <a:schemeClr val="bg1"/>
              </a:solidFill>
            </a:endParaRPr>
          </a:p>
        </p:txBody>
      </p:sp>
      <p:sp>
        <p:nvSpPr>
          <p:cNvPr id="9" name="Freccia circolare a sinistra 8"/>
          <p:cNvSpPr/>
          <p:nvPr/>
        </p:nvSpPr>
        <p:spPr>
          <a:xfrm>
            <a:off x="5004048" y="1484784"/>
            <a:ext cx="3672408" cy="4896544"/>
          </a:xfrm>
          <a:prstGeom prst="curvedLeftArrow">
            <a:avLst>
              <a:gd name="adj1" fmla="val 7401"/>
              <a:gd name="adj2" fmla="val 18927"/>
              <a:gd name="adj3" fmla="val 34315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10" name="Freccia circolare a sinistra 9"/>
          <p:cNvSpPr/>
          <p:nvPr/>
        </p:nvSpPr>
        <p:spPr>
          <a:xfrm rot="10800000">
            <a:off x="467544" y="1268760"/>
            <a:ext cx="3672408" cy="4968552"/>
          </a:xfrm>
          <a:prstGeom prst="curvedLeftArrow">
            <a:avLst>
              <a:gd name="adj1" fmla="val 4876"/>
              <a:gd name="adj2" fmla="val 18927"/>
              <a:gd name="adj3" fmla="val 32906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b="1" dirty="0" smtClean="0"/>
              <a:t>LA FINESTRA DEI MENTOR</a:t>
            </a:r>
            <a:br>
              <a:rPr lang="it-IT" sz="3600" b="1" dirty="0" smtClean="0"/>
            </a:br>
            <a:r>
              <a:rPr lang="it-IT" sz="3100" dirty="0" smtClean="0"/>
              <a:t>(vedi linee guida per mentoring)</a:t>
            </a:r>
            <a:endParaRPr lang="it-IT" sz="31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899592" y="2276872"/>
          <a:ext cx="7488832" cy="3456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6"/>
                <a:gridCol w="3744416"/>
              </a:tblGrid>
              <a:tr h="1728192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</a:tr>
              <a:tr h="1728192">
                <a:tc>
                  <a:txBody>
                    <a:bodyPr/>
                    <a:lstStyle/>
                    <a:p>
                      <a:pPr algn="ctr"/>
                      <a:endParaRPr lang="it-IT" sz="2200" b="1" dirty="0" smtClean="0"/>
                    </a:p>
                    <a:p>
                      <a:pPr algn="ctr"/>
                      <a:r>
                        <a:rPr lang="it-IT" sz="2200" b="1" dirty="0" smtClean="0"/>
                        <a:t>AREA COMUNE </a:t>
                      </a:r>
                    </a:p>
                    <a:p>
                      <a:pPr algn="ctr"/>
                      <a:r>
                        <a:rPr lang="it-IT" sz="2200" b="1" dirty="0" err="1" smtClean="0"/>
                        <a:t>DI</a:t>
                      </a:r>
                      <a:r>
                        <a:rPr lang="it-IT" sz="2200" b="1" dirty="0" smtClean="0"/>
                        <a:t> PROSSIMITA’ E </a:t>
                      </a:r>
                      <a:r>
                        <a:rPr lang="it-IT" sz="2200" b="1" dirty="0" err="1" smtClean="0"/>
                        <a:t>DI</a:t>
                      </a:r>
                      <a:r>
                        <a:rPr lang="it-IT" sz="2200" b="1" dirty="0" smtClean="0"/>
                        <a:t> LAVORO</a:t>
                      </a:r>
                      <a:endParaRPr lang="it-IT" sz="2200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Freccia a destra 4"/>
          <p:cNvSpPr/>
          <p:nvPr/>
        </p:nvSpPr>
        <p:spPr>
          <a:xfrm>
            <a:off x="755576" y="5733256"/>
            <a:ext cx="8064896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/>
              <a:t>MENTOR</a:t>
            </a:r>
            <a:endParaRPr lang="it-IT" b="1" dirty="0"/>
          </a:p>
        </p:txBody>
      </p:sp>
      <p:sp>
        <p:nvSpPr>
          <p:cNvPr id="8" name="Freccia a destra 7"/>
          <p:cNvSpPr/>
          <p:nvPr/>
        </p:nvSpPr>
        <p:spPr>
          <a:xfrm rot="16200000">
            <a:off x="-1620688" y="3717032"/>
            <a:ext cx="4392488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/>
              <a:t>DIRIGENTI</a:t>
            </a:r>
            <a:endParaRPr lang="it-IT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it-IT" sz="3200" dirty="0" smtClean="0"/>
              <a:t>Timing</a:t>
            </a:r>
            <a:endParaRPr lang="it-IT" sz="32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67544" y="1412776"/>
          <a:ext cx="8229600" cy="4421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4560"/>
                <a:gridCol w="4320480"/>
                <a:gridCol w="1954560"/>
              </a:tblGrid>
              <a:tr h="884218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TEMPI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OGGETTO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RIFERIMENTO</a:t>
                      </a:r>
                      <a:endParaRPr lang="it-IT" dirty="0"/>
                    </a:p>
                  </a:txBody>
                  <a:tcPr/>
                </a:tc>
              </a:tr>
              <a:tr h="884218">
                <a:tc>
                  <a:txBody>
                    <a:bodyPr/>
                    <a:lstStyle/>
                    <a:p>
                      <a:r>
                        <a:rPr lang="it-IT" b="1" dirty="0" smtClean="0"/>
                        <a:t>Entro</a:t>
                      </a:r>
                      <a:r>
                        <a:rPr lang="it-IT" b="1" baseline="0" dirty="0" smtClean="0"/>
                        <a:t> febbraio</a:t>
                      </a: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Consegna primo Rapporto</a:t>
                      </a:r>
                      <a:r>
                        <a:rPr lang="it-IT" baseline="0" dirty="0" smtClean="0"/>
                        <a:t> di autovalutazione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DS</a:t>
                      </a:r>
                      <a:endParaRPr lang="it-IT" dirty="0"/>
                    </a:p>
                  </a:txBody>
                  <a:tcPr/>
                </a:tc>
              </a:tr>
              <a:tr h="884218">
                <a:tc>
                  <a:txBody>
                    <a:bodyPr/>
                    <a:lstStyle/>
                    <a:p>
                      <a:r>
                        <a:rPr lang="it-IT" b="1" dirty="0" smtClean="0"/>
                        <a:t>Entro</a:t>
                      </a:r>
                      <a:r>
                        <a:rPr lang="it-IT" b="1" baseline="0" dirty="0" smtClean="0"/>
                        <a:t> marzo</a:t>
                      </a: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Analisi 40 rapporti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CTS</a:t>
                      </a:r>
                      <a:endParaRPr lang="it-IT" dirty="0"/>
                    </a:p>
                  </a:txBody>
                  <a:tcPr/>
                </a:tc>
              </a:tr>
              <a:tr h="884218">
                <a:tc>
                  <a:txBody>
                    <a:bodyPr/>
                    <a:lstStyle/>
                    <a:p>
                      <a:r>
                        <a:rPr lang="it-IT" b="1" dirty="0" smtClean="0"/>
                        <a:t>Entro maggio</a:t>
                      </a: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Secondo seminario interregionale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MIUR/USR</a:t>
                      </a:r>
                      <a:endParaRPr lang="it-IT" dirty="0"/>
                    </a:p>
                  </a:txBody>
                  <a:tcPr/>
                </a:tc>
              </a:tr>
              <a:tr h="884218">
                <a:tc>
                  <a:txBody>
                    <a:bodyPr/>
                    <a:lstStyle/>
                    <a:p>
                      <a:r>
                        <a:rPr lang="it-IT" b="1" dirty="0" smtClean="0"/>
                        <a:t>Entro giugno</a:t>
                      </a: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Consegna rapporto</a:t>
                      </a:r>
                      <a:r>
                        <a:rPr lang="it-IT" baseline="0" dirty="0" smtClean="0"/>
                        <a:t> di autovalutazione definitivo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DS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1124745"/>
            <a:ext cx="8424936" cy="4392488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buNone/>
            </a:pPr>
            <a:endParaRPr lang="it-IT" sz="4400" b="1" dirty="0">
              <a:ln w="19050">
                <a:solidFill>
                  <a:schemeClr val="tx2">
                    <a:lumMod val="5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t-IT" sz="4400" b="1" dirty="0">
                <a:ln w="1905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Il processo di </a:t>
            </a:r>
            <a:r>
              <a:rPr lang="it-IT" sz="4400" b="1" dirty="0" smtClean="0">
                <a:ln w="1905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autovalutazione</a:t>
            </a:r>
          </a:p>
          <a:p>
            <a:pPr marL="514350" lvl="0" indent="-514350">
              <a:buFont typeface="+mj-lt"/>
              <a:buAutoNum type="arabicPeriod"/>
            </a:pPr>
            <a:endParaRPr lang="it-IT" sz="4400" b="1" dirty="0">
              <a:ln w="19050">
                <a:solidFill>
                  <a:schemeClr val="tx2">
                    <a:lumMod val="5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t-IT" sz="4400" b="1" dirty="0">
                <a:ln w="1905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Il rapporto di </a:t>
            </a:r>
            <a:r>
              <a:rPr lang="it-IT" sz="4400" b="1" dirty="0" smtClean="0">
                <a:ln w="1905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autovalutazione</a:t>
            </a:r>
            <a:endParaRPr lang="it-IT" sz="4400" b="1" dirty="0">
              <a:ln w="19050">
                <a:solidFill>
                  <a:schemeClr val="tx2">
                    <a:lumMod val="5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>
              <a:buNone/>
            </a:pPr>
            <a:endParaRPr lang="it-IT" sz="4400" b="1" dirty="0">
              <a:ln w="19050">
                <a:solidFill>
                  <a:schemeClr val="tx2">
                    <a:lumMod val="5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1124744"/>
            <a:ext cx="8352928" cy="4608511"/>
          </a:xfr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>
              <a:buNone/>
            </a:pPr>
            <a:endParaRPr lang="it-IT" sz="4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lvl="0">
              <a:buNone/>
            </a:pPr>
            <a:endParaRPr lang="it-IT" sz="4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marL="514350" lvl="0" indent="-514350" algn="ctr">
              <a:buNone/>
            </a:pPr>
            <a:r>
              <a:rPr lang="it-IT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Il </a:t>
            </a:r>
            <a:r>
              <a:rPr lang="it-IT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processo di </a:t>
            </a:r>
            <a:r>
              <a:rPr lang="it-IT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autovalutazione</a:t>
            </a:r>
          </a:p>
          <a:p>
            <a:pPr marL="514350" lvl="0" indent="-514350">
              <a:buNone/>
            </a:pPr>
            <a:endParaRPr lang="it-IT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None/>
            </a:pPr>
            <a:endParaRPr lang="it-IT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96044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endParaRPr lang="it-IT" i="1" dirty="0" smtClean="0"/>
          </a:p>
          <a:p>
            <a:pPr>
              <a:buNone/>
            </a:pPr>
            <a:r>
              <a:rPr lang="it-IT" dirty="0" smtClean="0"/>
              <a:t>La </a:t>
            </a:r>
            <a:r>
              <a:rPr lang="it-IT" dirty="0"/>
              <a:t>gestione della valutazione interna è affidata al </a:t>
            </a:r>
            <a:r>
              <a:rPr lang="it-IT" b="1" dirty="0"/>
              <a:t>Dirigente scolastico </a:t>
            </a:r>
            <a:r>
              <a:rPr lang="it-IT" dirty="0"/>
              <a:t>in collaborazione con un </a:t>
            </a:r>
            <a:r>
              <a:rPr lang="it-IT" b="1" dirty="0"/>
              <a:t>Nucleo di autovalutazione</a:t>
            </a:r>
            <a:r>
              <a:rPr lang="it-IT" dirty="0"/>
              <a:t>. </a:t>
            </a:r>
          </a:p>
          <a:p>
            <a:pPr>
              <a:buNone/>
            </a:pPr>
            <a:r>
              <a:rPr lang="it-IT" dirty="0" smtClean="0"/>
              <a:t>La </a:t>
            </a:r>
            <a:r>
              <a:rPr lang="it-IT" dirty="0"/>
              <a:t>composizione del Nucleo può essere differenziata a seconda delle situazioni e delle modalità di analisi che si intendono intraprendere. </a:t>
            </a:r>
          </a:p>
        </p:txBody>
      </p:sp>
      <p:sp>
        <p:nvSpPr>
          <p:cNvPr id="5" name="Rettangolo 4"/>
          <p:cNvSpPr/>
          <p:nvPr/>
        </p:nvSpPr>
        <p:spPr>
          <a:xfrm>
            <a:off x="611560" y="692696"/>
            <a:ext cx="7776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None/>
            </a:pPr>
            <a:r>
              <a:rPr lang="it-IT" sz="3600" b="1" i="1" dirty="0" smtClean="0"/>
              <a:t>Chi gestisce il processo di autovalutazione interno alla scuola?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Autofit/>
          </a:bodyPr>
          <a:lstStyle/>
          <a:p>
            <a:pPr lvl="0"/>
            <a:r>
              <a:rPr lang="it-IT" sz="3200" b="1" i="1" dirty="0" smtClean="0"/>
              <a:t/>
            </a:r>
            <a:br>
              <a:rPr lang="it-IT" sz="3200" b="1" i="1" dirty="0" smtClean="0"/>
            </a:br>
            <a:r>
              <a:rPr lang="it-IT" sz="3200" b="1" i="1" dirty="0" smtClean="0"/>
              <a:t>Quali caratteristiche dovrebbe avere il processo autovalutativo?</a:t>
            </a:r>
            <a:r>
              <a:rPr lang="it-IT" sz="3200" b="1" dirty="0" smtClean="0"/>
              <a:t/>
            </a:r>
            <a:br>
              <a:rPr lang="it-IT" sz="3200" b="1" dirty="0" smtClean="0"/>
            </a:b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it-IT" sz="2600" b="1" i="1" dirty="0" smtClean="0"/>
              <a:t>Situato</a:t>
            </a:r>
            <a:r>
              <a:rPr lang="it-IT" sz="2600" dirty="0" smtClean="0"/>
              <a:t>: </a:t>
            </a:r>
            <a:r>
              <a:rPr lang="it-IT" sz="2600" dirty="0"/>
              <a:t>attento alle peculiarità dell’istituzione </a:t>
            </a:r>
            <a:r>
              <a:rPr lang="it-IT" sz="2600" dirty="0" smtClean="0"/>
              <a:t>scolastica, </a:t>
            </a:r>
            <a:r>
              <a:rPr lang="it-IT" sz="2600" dirty="0"/>
              <a:t>al contesto socio-ambientale e </a:t>
            </a:r>
            <a:r>
              <a:rPr lang="it-IT" sz="2600" dirty="0" smtClean="0"/>
              <a:t>culturale;</a:t>
            </a:r>
            <a:endParaRPr lang="it-IT" sz="2600" dirty="0"/>
          </a:p>
          <a:p>
            <a:pPr lvl="0"/>
            <a:r>
              <a:rPr lang="it-IT" sz="2600" b="1" i="1" dirty="0" smtClean="0"/>
              <a:t>Plurale:</a:t>
            </a:r>
            <a:r>
              <a:rPr lang="it-IT" sz="2600" dirty="0" smtClean="0"/>
              <a:t> </a:t>
            </a:r>
            <a:r>
              <a:rPr lang="it-IT" sz="2600" dirty="0"/>
              <a:t>fondato su una molteplicità di evidenze, quantitative e qualitative, in grado di restituire le diverse prospettive di </a:t>
            </a:r>
            <a:r>
              <a:rPr lang="it-IT" sz="2600" dirty="0" smtClean="0"/>
              <a:t>analisi;</a:t>
            </a:r>
            <a:endParaRPr lang="it-IT" sz="2600" dirty="0"/>
          </a:p>
          <a:p>
            <a:pPr lvl="0"/>
            <a:r>
              <a:rPr lang="it-IT" sz="2600" b="1" i="1" dirty="0" smtClean="0"/>
              <a:t>Partecipato</a:t>
            </a:r>
            <a:r>
              <a:rPr lang="it-IT" sz="2600" dirty="0" smtClean="0"/>
              <a:t>: promosso dalle </a:t>
            </a:r>
            <a:r>
              <a:rPr lang="it-IT" sz="2600" dirty="0"/>
              <a:t>diverse componenti scolastiche, pur nella chiarezza dei ruoli e delle </a:t>
            </a:r>
            <a:r>
              <a:rPr lang="it-IT" sz="2600" dirty="0" smtClean="0"/>
              <a:t>responsabilità;</a:t>
            </a:r>
            <a:endParaRPr lang="it-IT" sz="2600" dirty="0"/>
          </a:p>
          <a:p>
            <a:pPr lvl="0"/>
            <a:r>
              <a:rPr lang="it-IT" sz="2600" b="1" i="1" dirty="0" smtClean="0"/>
              <a:t>Proattivo</a:t>
            </a:r>
            <a:r>
              <a:rPr lang="it-IT" sz="2600" dirty="0" smtClean="0"/>
              <a:t>: </a:t>
            </a:r>
            <a:r>
              <a:rPr lang="it-IT" sz="2600" dirty="0"/>
              <a:t>orientato allo sviluppo del piano di </a:t>
            </a:r>
            <a:r>
              <a:rPr lang="it-IT" sz="2600" dirty="0" smtClean="0"/>
              <a:t>miglioramento, </a:t>
            </a:r>
            <a:r>
              <a:rPr lang="it-IT" sz="2600" dirty="0"/>
              <a:t>il quale rappresenta il banco di prova dell’efficacia stessa del processo autovalutativo.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143000"/>
          </a:xfrm>
        </p:spPr>
        <p:txBody>
          <a:bodyPr>
            <a:normAutofit/>
          </a:bodyPr>
          <a:lstStyle/>
          <a:p>
            <a:pPr algn="l"/>
            <a:r>
              <a:rPr lang="it-IT" sz="3200" b="1" i="1" dirty="0" smtClean="0"/>
              <a:t>Quali sono gli strumenti a disposizione?</a:t>
            </a:r>
            <a:endParaRPr lang="it-IT" sz="3200" b="1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340768"/>
            <a:ext cx="8363272" cy="525658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it-IT" sz="2800" b="1" dirty="0" smtClean="0"/>
              <a:t>I principali</a:t>
            </a:r>
            <a:r>
              <a:rPr lang="it-IT" sz="2800" dirty="0" smtClean="0"/>
              <a:t> strumenti per l’elaborazione del RA sono</a:t>
            </a:r>
            <a:r>
              <a:rPr lang="it-IT" sz="2800" b="1" dirty="0" smtClean="0"/>
              <a:t>: </a:t>
            </a:r>
          </a:p>
          <a:p>
            <a:pPr>
              <a:buNone/>
            </a:pPr>
            <a:endParaRPr lang="it-IT" b="1" dirty="0" smtClean="0"/>
          </a:p>
          <a:p>
            <a:pPr>
              <a:buNone/>
            </a:pPr>
            <a:endParaRPr lang="it-IT" b="1" dirty="0" smtClean="0"/>
          </a:p>
          <a:p>
            <a:pPr>
              <a:buNone/>
            </a:pPr>
            <a:endParaRPr lang="it-IT" b="1" dirty="0" smtClean="0"/>
          </a:p>
          <a:p>
            <a:pPr>
              <a:buNone/>
            </a:pPr>
            <a:endParaRPr lang="it-IT" dirty="0" smtClean="0"/>
          </a:p>
          <a:p>
            <a:pPr lvl="0">
              <a:buNone/>
            </a:pPr>
            <a:endParaRPr lang="it-IT" dirty="0" smtClean="0"/>
          </a:p>
          <a:p>
            <a:pPr lvl="0"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611560" y="2132856"/>
          <a:ext cx="7776864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6864"/>
              </a:tblGrid>
              <a:tr h="370840">
                <a:tc>
                  <a:txBody>
                    <a:bodyPr/>
                    <a:lstStyle/>
                    <a:p>
                      <a:pPr marL="514350" lvl="0" indent="-514350" algn="ctr">
                        <a:buAutoNum type="arabicPeriod"/>
                      </a:pPr>
                      <a:r>
                        <a:rPr lang="it-IT" sz="2800" dirty="0" smtClean="0"/>
                        <a:t>Scuola in chiaro</a:t>
                      </a:r>
                    </a:p>
                    <a:p>
                      <a:pPr marL="514350" lvl="0" indent="-514350" algn="ctr">
                        <a:buNone/>
                      </a:pPr>
                      <a:endParaRPr lang="it-IT" sz="2800" dirty="0" smtClean="0"/>
                    </a:p>
                    <a:p>
                      <a:pPr lvl="0" algn="ctr"/>
                      <a:r>
                        <a:rPr lang="it-IT" sz="2800" dirty="0" smtClean="0"/>
                        <a:t>2. Dati prove Invalsi</a:t>
                      </a:r>
                    </a:p>
                    <a:p>
                      <a:pPr algn="ctr"/>
                      <a:endParaRPr lang="it-IT" sz="2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611560" y="4509120"/>
          <a:ext cx="7776864" cy="2009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6864"/>
              </a:tblGrid>
              <a:tr h="2009016">
                <a:tc>
                  <a:txBody>
                    <a:bodyPr/>
                    <a:lstStyle/>
                    <a:p>
                      <a:pPr lvl="0" algn="ctr"/>
                      <a:r>
                        <a:rPr lang="it-IT" sz="2800" dirty="0" smtClean="0"/>
                        <a:t>3.</a:t>
                      </a:r>
                      <a:r>
                        <a:rPr lang="it-IT" sz="2800" baseline="0" dirty="0" smtClean="0"/>
                        <a:t> </a:t>
                      </a:r>
                      <a:r>
                        <a:rPr lang="it-IT" sz="2800" dirty="0" smtClean="0"/>
                        <a:t>Questionario scuola</a:t>
                      </a:r>
                    </a:p>
                    <a:p>
                      <a:pPr lvl="0" algn="ctr"/>
                      <a:endParaRPr lang="it-IT" sz="2800" dirty="0" smtClean="0"/>
                    </a:p>
                    <a:p>
                      <a:pPr lvl="0" algn="ctr"/>
                      <a:r>
                        <a:rPr lang="it-IT" sz="2800" dirty="0" smtClean="0"/>
                        <a:t>4. Strumenti di autovalutazione della scuola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Freccia in giù 5"/>
          <p:cNvSpPr/>
          <p:nvPr/>
        </p:nvSpPr>
        <p:spPr>
          <a:xfrm>
            <a:off x="1259632" y="3933056"/>
            <a:ext cx="360040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reccia in giù 6"/>
          <p:cNvSpPr/>
          <p:nvPr/>
        </p:nvSpPr>
        <p:spPr>
          <a:xfrm rot="10800000">
            <a:off x="7452320" y="3933056"/>
            <a:ext cx="360040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it-IT" sz="3600" b="1" i="1" dirty="0" smtClean="0"/>
              <a:t/>
            </a:r>
            <a:br>
              <a:rPr lang="it-IT" sz="3600" b="1" i="1" dirty="0" smtClean="0"/>
            </a:br>
            <a:r>
              <a:rPr lang="it-IT" sz="3600" b="1" i="1" dirty="0" smtClean="0"/>
              <a:t>Come interpretare l’insieme dei dati disponibili?</a:t>
            </a:r>
            <a:r>
              <a:rPr lang="it-IT" b="1" dirty="0" smtClean="0"/>
              <a:t/>
            </a:r>
            <a:br>
              <a:rPr lang="it-IT" b="1" dirty="0" smtClean="0"/>
            </a:b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35334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b="1" dirty="0" smtClean="0"/>
              <a:t>Il </a:t>
            </a:r>
            <a:r>
              <a:rPr lang="it-IT" b="1" dirty="0"/>
              <a:t>format del RA costituisce la chiave di lettura attraverso cui portare a sintesi i dati a disposizione</a:t>
            </a:r>
            <a:r>
              <a:rPr lang="it-IT" dirty="0" smtClean="0"/>
              <a:t>. </a:t>
            </a:r>
          </a:p>
          <a:p>
            <a:pPr>
              <a:buNone/>
            </a:pPr>
            <a:r>
              <a:rPr lang="it-IT" dirty="0" smtClean="0"/>
              <a:t>Allo </a:t>
            </a:r>
            <a:r>
              <a:rPr lang="it-IT" dirty="0"/>
              <a:t>scopo di garantire il necessario rigore al processo interpretativo è opportuno argomentare i giudizi, in positivo o in negativo, precisando a quali evidenze ci si riferisce e quale lettura se ne fornisce. </a:t>
            </a:r>
            <a:r>
              <a:rPr lang="it-IT" dirty="0" smtClean="0"/>
              <a:t>Il RA è finalizzato allo sviluppo di un </a:t>
            </a:r>
            <a:r>
              <a:rPr lang="it-IT" b="1" dirty="0" smtClean="0"/>
              <a:t>Piano di miglioramento della scuola.</a:t>
            </a:r>
            <a:endParaRPr lang="it-IT" b="1" dirty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12974"/>
          </a:xfrm>
        </p:spPr>
        <p:txBody>
          <a:bodyPr>
            <a:normAutofit fontScale="90000"/>
          </a:bodyPr>
          <a:lstStyle/>
          <a:p>
            <a:pPr lvl="0"/>
            <a:r>
              <a:rPr lang="it-IT" sz="3600" b="1" i="1" dirty="0" smtClean="0"/>
              <a:t>Come prefigurare il piano di miglioramento?</a:t>
            </a:r>
            <a:r>
              <a:rPr lang="it-IT" b="1" dirty="0" smtClean="0"/>
              <a:t/>
            </a:r>
            <a:br>
              <a:rPr lang="it-IT" b="1" dirty="0" smtClean="0"/>
            </a:b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it-IT" sz="3300" dirty="0" smtClean="0"/>
              <a:t>Il </a:t>
            </a:r>
            <a:r>
              <a:rPr lang="it-IT" sz="3300" dirty="0"/>
              <a:t>piano di miglioramento scaturisce dalla lettura critica della realtà scolastica e, </a:t>
            </a:r>
            <a:r>
              <a:rPr lang="it-IT" sz="3300" b="1" dirty="0"/>
              <a:t>in questa prima fase, si sostanzia nella individuazione di alcuni obiettivi strategici </a:t>
            </a:r>
            <a:r>
              <a:rPr lang="it-IT" sz="3300" dirty="0"/>
              <a:t>di sviluppo e nella precisazione di alcuni traguardi </a:t>
            </a:r>
            <a:r>
              <a:rPr lang="it-IT" sz="3300" dirty="0" smtClean="0"/>
              <a:t>attesi. </a:t>
            </a:r>
            <a:r>
              <a:rPr lang="it-IT" sz="3300" dirty="0"/>
              <a:t>Le priorità forniscono le direzioni di marcia su cui sviluppare il piano di miglioramento: è importante evidenziarne la loro valenza strategica e scegliere con cura le linee di lavoro su cui focalizzare l’attenzione (massimo tre o quattro). I risultati attesi richiedono di essere espressi in termini misurabili e controllabili, facendo riferimento a indicatori. 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it-IT" sz="3200" b="1" i="1" dirty="0" smtClean="0"/>
              <a:t>Chi definisce gli obiettivi?</a:t>
            </a:r>
            <a:r>
              <a:rPr lang="it-IT" sz="3200" b="1" dirty="0" smtClean="0"/>
              <a:t/>
            </a:r>
            <a:br>
              <a:rPr lang="it-IT" sz="3200" b="1" dirty="0" smtClean="0"/>
            </a:b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1628800"/>
            <a:ext cx="8507288" cy="439248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it-IT" sz="2800" dirty="0" smtClean="0"/>
              <a:t>Gli </a:t>
            </a:r>
            <a:r>
              <a:rPr lang="it-IT" sz="2800" dirty="0"/>
              <a:t>obiettivi da raggiungere scaturiscono dal processo di autovalutazione e sono esplicitamente indicati nel Rapporto; </a:t>
            </a:r>
            <a:r>
              <a:rPr lang="it-IT" sz="2800" b="1" dirty="0"/>
              <a:t>vengono proposti dal Dirigente scolastico al Direttore dell’Ufficio Scolastico Regionale per la loro effettiva definizione e la conseguente assegnazione contrattuale</a:t>
            </a:r>
            <a:r>
              <a:rPr lang="it-IT" sz="2800" dirty="0"/>
              <a:t>. La definizione negoziata degli </a:t>
            </a:r>
            <a:r>
              <a:rPr lang="it-IT" sz="2800" dirty="0" smtClean="0"/>
              <a:t>obiettivi, </a:t>
            </a:r>
            <a:r>
              <a:rPr lang="it-IT" sz="2800" dirty="0"/>
              <a:t>fra Dirigente scolastico e Direttore </a:t>
            </a:r>
            <a:r>
              <a:rPr lang="it-IT" sz="2800" dirty="0" smtClean="0"/>
              <a:t>USR, </a:t>
            </a:r>
            <a:r>
              <a:rPr lang="it-IT" sz="2800" dirty="0"/>
              <a:t>intende evidenziare l’importanza del ruolo del Dirigente scolastico e la sua responsabilità verso i risultati </a:t>
            </a:r>
            <a:r>
              <a:rPr lang="it-IT" sz="2800" dirty="0" smtClean="0"/>
              <a:t>concordati. </a:t>
            </a:r>
            <a:endParaRPr lang="it-IT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899</Words>
  <Application>Microsoft Office PowerPoint</Application>
  <PresentationFormat>Presentazione su schermo (4:3)</PresentationFormat>
  <Paragraphs>157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0" baseType="lpstr">
      <vt:lpstr>Tema di Office</vt:lpstr>
      <vt:lpstr>VERSO IL RAPPORTO DI AUTOVALUTAZIONE</vt:lpstr>
      <vt:lpstr>Diapositiva 2</vt:lpstr>
      <vt:lpstr>Diapositiva 3</vt:lpstr>
      <vt:lpstr>Diapositiva 4</vt:lpstr>
      <vt:lpstr> Quali caratteristiche dovrebbe avere il processo autovalutativo? </vt:lpstr>
      <vt:lpstr>Quali sono gli strumenti a disposizione?</vt:lpstr>
      <vt:lpstr> Come interpretare l’insieme dei dati disponibili? </vt:lpstr>
      <vt:lpstr>Come prefigurare il piano di miglioramento? </vt:lpstr>
      <vt:lpstr>Chi definisce gli obiettivi? </vt:lpstr>
      <vt:lpstr>Quanti sono gli obiettivi? </vt:lpstr>
      <vt:lpstr>Diapositiva 11</vt:lpstr>
      <vt:lpstr>Diapositiva 12</vt:lpstr>
      <vt:lpstr>Diapositiva 13</vt:lpstr>
      <vt:lpstr>2. OBIETTIVI DI MIGLIORAMENTO</vt:lpstr>
      <vt:lpstr>Indicazioni operative per la stesura del RA </vt:lpstr>
      <vt:lpstr>Schema riassuntivo finale</vt:lpstr>
      <vt:lpstr>LA CORNICE DI RIFERIMENTO</vt:lpstr>
      <vt:lpstr>LA FINESTRA DEI MENTOR (vedi linee guida per mentoring)</vt:lpstr>
      <vt:lpstr>Timing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VERSO IL RAPPORTO DI AUTOVALUTAZIONE</dc:title>
  <dc:creator>ASUS</dc:creator>
  <cp:lastModifiedBy>Damiano Previtali</cp:lastModifiedBy>
  <cp:revision>49</cp:revision>
  <dcterms:created xsi:type="dcterms:W3CDTF">2012-11-06T08:23:38Z</dcterms:created>
  <dcterms:modified xsi:type="dcterms:W3CDTF">2012-11-16T13:43:11Z</dcterms:modified>
</cp:coreProperties>
</file>